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29"/>
  </p:notesMasterIdLst>
  <p:sldSz cx="12192000" cy="6858000"/>
  <p:notesSz cx="6858000" cy="12192000"/>
  <p:embeddedFontLst>
    <p:embeddedFont>
      <p:font typeface="MiSans" charset="-122" pitchFamily="34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Relationship Id="rId3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3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2-2.png"/><Relationship Id="rId3" Type="http://schemas.openxmlformats.org/officeDocument/2006/relationships/image" Target="../media/image-4-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4-1.jpg"/><Relationship Id="rId3" Type="http://schemas.openxmlformats.org/officeDocument/2006/relationships/image" Target="../media/image-13-3.png"/><Relationship Id="rId4" Type="http://schemas.openxmlformats.org/officeDocument/2006/relationships/image" Target="../media/image-13-3.png"/><Relationship Id="rId5" Type="http://schemas.openxmlformats.org/officeDocument/2006/relationships/image" Target="../media/image-13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3.png"/><Relationship Id="rId5" Type="http://schemas.openxmlformats.org/officeDocument/2006/relationships/image" Target="../media/image-14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4.png"/><Relationship Id="rId6" Type="http://schemas.openxmlformats.org/officeDocument/2006/relationships/image" Target="../media/image-16-4.png"/><Relationship Id="rId7" Type="http://schemas.openxmlformats.org/officeDocument/2006/relationships/image" Target="../media/image-4-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2-2.png"/><Relationship Id="rId3" Type="http://schemas.openxmlformats.org/officeDocument/2006/relationships/image" Target="../media/image-4-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3.png"/><Relationship Id="rId5" Type="http://schemas.openxmlformats.org/officeDocument/2006/relationships/image" Target="../media/image-9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2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4-1.jpg"/><Relationship Id="rId3" Type="http://schemas.openxmlformats.org/officeDocument/2006/relationships/image" Target="../media/image-13-3.png"/><Relationship Id="rId4" Type="http://schemas.openxmlformats.org/officeDocument/2006/relationships/image" Target="../media/image-13-3.png"/><Relationship Id="rId5" Type="http://schemas.openxmlformats.org/officeDocument/2006/relationships/image" Target="../media/image-13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3.png"/><Relationship Id="rId5" Type="http://schemas.openxmlformats.org/officeDocument/2006/relationships/image" Target="../media/image-14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4.png"/><Relationship Id="rId6" Type="http://schemas.openxmlformats.org/officeDocument/2006/relationships/image" Target="../media/image-16-4.png"/><Relationship Id="rId7" Type="http://schemas.openxmlformats.org/officeDocument/2006/relationships/image" Target="../media/image-4-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3.png"/><Relationship Id="rId5" Type="http://schemas.openxmlformats.org/officeDocument/2006/relationships/image" Target="../media/image-9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2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6-2.png"/><Relationship Id="rId3" Type="http://schemas.openxmlformats.org/officeDocument/2006/relationships/image" Target="../media/image-4-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3.png"/><Relationship Id="rId5" Type="http://schemas.openxmlformats.org/officeDocument/2006/relationships/image" Target="../media/image-9-3.png"/><Relationship Id="rId6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808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02-d2sggcm1bb2p4onbojv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4498975"/>
            <a:ext cx="202946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6835" y="2224670"/>
            <a:ext cx="8567166" cy="227437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人工智能发展史：全球演进与中国道路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4-11:32:02-d2sggcm1bb2p4onbojv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4498975"/>
            <a:ext cx="2029460" cy="4572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3745" y="4560570"/>
            <a:ext cx="1871345" cy="24864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2802255" y="4560570"/>
            <a:ext cx="2185670" cy="24864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时间：2025/12/08</a:t>
            </a: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4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0" name="Shape 5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6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2" name="Shape 7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3" name="Shape 8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9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1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8" name="Text 13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0" name="Text 15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09-d2sggee1bb2p4onbokc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00" y="6626"/>
            <a:ext cx="62992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136708" y="4206069"/>
            <a:ext cx="5236592" cy="1909146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6136708" y="4206069"/>
            <a:ext cx="5236592" cy="19091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6136708" y="2006879"/>
            <a:ext cx="5236592" cy="1909146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6136708" y="2006879"/>
            <a:ext cx="5236592" cy="19091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pic>
        <p:nvPicPr>
          <p:cNvPr id="9" name="Image 2" descr="https://kimi-img.moonshot.cn/pub/slides/slides_tmpl/image/25-09-04-11:32:08-d2sgge61bb2p4onbok9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83" y="1759118"/>
            <a:ext cx="1219200" cy="119380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6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2" name="Shape 7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3" name="Shape 8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4" name="Shape 9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6" name="Text 1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3" descr="https://kimi-img.moonshot.cn/pub/slides/slides_tmpl/image/25-09-04-11:32:08-d2sgge61bb2p4onbok9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83" y="3971966"/>
            <a:ext cx="1219200" cy="1193800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1" name="Text 1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 rot="13500000">
            <a:off x="6265096" y="2177027"/>
            <a:ext cx="224914" cy="224914"/>
          </a:xfrm>
          <a:prstGeom prst="rtTriangle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5" name="Text 19"/>
          <p:cNvSpPr/>
          <p:nvPr/>
        </p:nvSpPr>
        <p:spPr>
          <a:xfrm rot="13500000">
            <a:off x="6265096" y="2177027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0"/>
          <p:cNvSpPr/>
          <p:nvPr/>
        </p:nvSpPr>
        <p:spPr>
          <a:xfrm rot="13500000">
            <a:off x="6265096" y="4376217"/>
            <a:ext cx="224914" cy="224914"/>
          </a:xfrm>
          <a:prstGeom prst="rtTriangle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7" name="Text 21"/>
          <p:cNvSpPr/>
          <p:nvPr/>
        </p:nvSpPr>
        <p:spPr>
          <a:xfrm rot="13500000">
            <a:off x="6265096" y="4376217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Text 22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国家战略推动引领创新</a:t>
            </a:r>
            <a:endParaRPr lang="en-US" sz="1600" dirty="0"/>
          </a:p>
        </p:txBody>
      </p:sp>
      <p:pic>
        <p:nvPicPr>
          <p:cNvPr id="29" name="Image 4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30" name="Shape 23"/>
          <p:cNvSpPr/>
          <p:nvPr/>
        </p:nvSpPr>
        <p:spPr>
          <a:xfrm>
            <a:off x="5481848" y="2090786"/>
            <a:ext cx="652471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1" name="Text 24"/>
          <p:cNvSpPr/>
          <p:nvPr/>
        </p:nvSpPr>
        <p:spPr>
          <a:xfrm>
            <a:off x="5481848" y="2090786"/>
            <a:ext cx="652471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6619441" y="2140748"/>
            <a:ext cx="3788217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国家战略</a:t>
            </a:r>
            <a:endParaRPr lang="en-US" sz="1600" dirty="0"/>
          </a:p>
        </p:txBody>
      </p:sp>
      <p:sp>
        <p:nvSpPr>
          <p:cNvPr id="33" name="Text 26"/>
          <p:cNvSpPr/>
          <p:nvPr/>
        </p:nvSpPr>
        <p:spPr>
          <a:xfrm>
            <a:off x="6240850" y="2433582"/>
            <a:ext cx="5084324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2017年《新一代人工智能发展规划》上升为国家战略，地方政府配套千亿基金，为AI发展提供了强大的政策支持。</a:t>
            </a:r>
            <a:endParaRPr lang="en-US" sz="1600" dirty="0"/>
          </a:p>
        </p:txBody>
      </p:sp>
      <p:sp>
        <p:nvSpPr>
          <p:cNvPr id="34" name="Shape 27"/>
          <p:cNvSpPr/>
          <p:nvPr/>
        </p:nvSpPr>
        <p:spPr>
          <a:xfrm>
            <a:off x="5481848" y="4313489"/>
            <a:ext cx="652471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28"/>
          <p:cNvSpPr/>
          <p:nvPr/>
        </p:nvSpPr>
        <p:spPr>
          <a:xfrm>
            <a:off x="5481848" y="4313489"/>
            <a:ext cx="652471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6" name="Text 29"/>
          <p:cNvSpPr/>
          <p:nvPr/>
        </p:nvSpPr>
        <p:spPr>
          <a:xfrm>
            <a:off x="6619442" y="4352136"/>
            <a:ext cx="3788216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创新成果</a:t>
            </a:r>
            <a:endParaRPr lang="en-US" sz="1600" dirty="0"/>
          </a:p>
        </p:txBody>
      </p:sp>
      <p:sp>
        <p:nvSpPr>
          <p:cNvPr id="37" name="Text 30"/>
          <p:cNvSpPr/>
          <p:nvPr/>
        </p:nvSpPr>
        <p:spPr>
          <a:xfrm>
            <a:off x="6240852" y="4645750"/>
            <a:ext cx="5084322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智慧城市、移动支付、刷脸进站等场景快速落地，大模型、芯片、框架等基础环节投入加大，中国开始在前沿领域尝试定义标准。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497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中美欧三极格局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55895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5895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1" descr="https://kimi-img.moonshot.cn/pub/slides/slides_tmpl/image/25-09-04-11:32:10-d2sggem1bb2p4onbokj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8" y="5592002"/>
            <a:ext cx="11036320" cy="1264578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4331783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4331783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8007671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8007671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美国：原创策源与生态主导</a:t>
            </a:r>
            <a:endParaRPr lang="en-US" sz="1600" dirty="0"/>
          </a:p>
        </p:txBody>
      </p:sp>
      <p:pic>
        <p:nvPicPr>
          <p:cNvPr id="19" name="Image 2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1539437" y="2006723"/>
            <a:ext cx="1473726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1" name="Text 16"/>
          <p:cNvSpPr/>
          <p:nvPr/>
        </p:nvSpPr>
        <p:spPr>
          <a:xfrm>
            <a:off x="1539437" y="2006723"/>
            <a:ext cx="1473726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957274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创新生态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801687" y="3189622"/>
            <a:ext cx="3057361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美国凭借高校、创投、开源社区形成完整创新链，主导GPU、深度学习框架、大模型原创，通过出口管制维护技术霸权。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5468380" y="2006723"/>
            <a:ext cx="997955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5" name="Text 20"/>
          <p:cNvSpPr/>
          <p:nvPr/>
        </p:nvSpPr>
        <p:spPr>
          <a:xfrm>
            <a:off x="5468380" y="2006723"/>
            <a:ext cx="997955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6" name="Text 21"/>
          <p:cNvSpPr/>
          <p:nvPr/>
        </p:nvSpPr>
        <p:spPr>
          <a:xfrm>
            <a:off x="4633162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平台输出</a:t>
            </a: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4477575" y="3189622"/>
            <a:ext cx="3057361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硅谷巨头以平台+云的方式向全球输出标准，持续吸引顶级人才，保持基础研究领先，巩固其在全球AI领域的主导地位。</a:t>
            </a:r>
            <a:endParaRPr lang="en-US" sz="1600" dirty="0"/>
          </a:p>
        </p:txBody>
      </p:sp>
      <p:sp>
        <p:nvSpPr>
          <p:cNvPr id="28" name="Shape 23"/>
          <p:cNvSpPr/>
          <p:nvPr/>
        </p:nvSpPr>
        <p:spPr>
          <a:xfrm>
            <a:off x="9144268" y="2006723"/>
            <a:ext cx="831960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4"/>
          <p:cNvSpPr/>
          <p:nvPr/>
        </p:nvSpPr>
        <p:spPr>
          <a:xfrm>
            <a:off x="9144268" y="2006723"/>
            <a:ext cx="831960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0" name="Text 25"/>
          <p:cNvSpPr/>
          <p:nvPr/>
        </p:nvSpPr>
        <p:spPr>
          <a:xfrm>
            <a:off x="8309050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1" name="Text 26"/>
          <p:cNvSpPr/>
          <p:nvPr/>
        </p:nvSpPr>
        <p:spPr>
          <a:xfrm>
            <a:off x="8153463" y="3189622"/>
            <a:ext cx="3057361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美国的这种模式使其在全球AI产业中占据核心地位，能够引领技术发展方向，对全球AI产业格局产生深远影响。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10-d2sggem1bb2p4onboki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05" y="3530641"/>
            <a:ext cx="1219200" cy="11938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8" y="-1789"/>
            <a:ext cx="12195178" cy="686641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9" y="3352309"/>
            <a:ext cx="9345841" cy="1475659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1" y="1758451"/>
            <a:ext cx="9345841" cy="1475659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053" y="4953211"/>
            <a:ext cx="9345841" cy="1475659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3071468" y="5410561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12" name="Text 5"/>
          <p:cNvSpPr/>
          <p:nvPr/>
        </p:nvSpPr>
        <p:spPr>
          <a:xfrm>
            <a:off x="3071468" y="5410561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>
            <a:off x="797767" y="2160937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14" name="Text 7"/>
          <p:cNvSpPr/>
          <p:nvPr/>
        </p:nvSpPr>
        <p:spPr>
          <a:xfrm>
            <a:off x="797767" y="2160937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8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6" name="Text 9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8" name="Text 11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2"/>
          <p:cNvSpPr/>
          <p:nvPr/>
        </p:nvSpPr>
        <p:spPr>
          <a:xfrm>
            <a:off x="1738632" y="3754795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20" name="Text 13"/>
          <p:cNvSpPr/>
          <p:nvPr/>
        </p:nvSpPr>
        <p:spPr>
          <a:xfrm>
            <a:off x="1738632" y="3754795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中国：场景落地与规模迭代</a:t>
            </a:r>
            <a:endParaRPr lang="en-US" sz="1600" dirty="0"/>
          </a:p>
        </p:txBody>
      </p:sp>
      <p:pic>
        <p:nvPicPr>
          <p:cNvPr id="22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784199" y="2334190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784199" y="2334190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1599543" y="1897632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市场优势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1508259" y="2174549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中国依托14亿人口与统一大市场，在电商、出行、城市治理等场景快速试错，形成数据—算法—产品闭环。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1725064" y="3918275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1725064" y="3918275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2552033" y="3469994"/>
            <a:ext cx="486849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迭代速度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2460749" y="3746911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民营巨头与地方政府协同，以周为单位迭代功能，把实验室算法转化为日活过亿的产品，实现商业价值最大化。</a:t>
            </a:r>
            <a:endParaRPr lang="en-US" sz="1600" dirty="0"/>
          </a:p>
        </p:txBody>
      </p:sp>
      <p:sp>
        <p:nvSpPr>
          <p:cNvPr id="31" name="Shape 23"/>
          <p:cNvSpPr/>
          <p:nvPr/>
        </p:nvSpPr>
        <p:spPr>
          <a:xfrm>
            <a:off x="3057900" y="557083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2" name="Text 24"/>
          <p:cNvSpPr/>
          <p:nvPr/>
        </p:nvSpPr>
        <p:spPr>
          <a:xfrm>
            <a:off x="3057900" y="557083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3882681" y="5122551"/>
            <a:ext cx="456369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4" name="Text 26"/>
          <p:cNvSpPr/>
          <p:nvPr/>
        </p:nvSpPr>
        <p:spPr>
          <a:xfrm>
            <a:off x="3791397" y="5399467"/>
            <a:ext cx="772066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这种模式使中国在AI应用领域取得了显著成果，能够快速响应市场需求，推动技术创新与产业发展。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10" y="0"/>
            <a:ext cx="12218079" cy="68793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0-d2sggem1bb2p4onboke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0" y="2217961"/>
            <a:ext cx="15315171" cy="829824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2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5" y="2432913"/>
            <a:ext cx="1193800" cy="11938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3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3" y="1664817"/>
            <a:ext cx="1193800" cy="1193800"/>
          </a:xfrm>
          <a:prstGeom prst="rect">
            <a:avLst/>
          </a:prstGeom>
        </p:spPr>
      </p:pic>
      <p:pic>
        <p:nvPicPr>
          <p:cNvPr id="14" name="Image 4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85" y="2451201"/>
            <a:ext cx="1193800" cy="11938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欧盟：伦理立法与可信先行</a:t>
            </a:r>
            <a:endParaRPr lang="en-US" sz="1600" dirty="0"/>
          </a:p>
        </p:txBody>
      </p:sp>
      <p:pic>
        <p:nvPicPr>
          <p:cNvPr id="1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2069138" y="284675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2"/>
          <p:cNvSpPr/>
          <p:nvPr/>
        </p:nvSpPr>
        <p:spPr>
          <a:xfrm>
            <a:off x="2069138" y="284675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906167" y="3573655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立法先行</a:t>
            </a:r>
            <a:endParaRPr lang="en-US" sz="1600" dirty="0"/>
          </a:p>
        </p:txBody>
      </p:sp>
      <p:sp>
        <p:nvSpPr>
          <p:cNvPr id="22" name="Text 14"/>
          <p:cNvSpPr/>
          <p:nvPr/>
        </p:nvSpPr>
        <p:spPr>
          <a:xfrm>
            <a:off x="824106" y="3974719"/>
            <a:ext cx="3090592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欧盟缺乏巨型平台，选择以规则换市场，率先出台《人工智能法案》，按风险分级监管，抢占全球AI治理话语权。</a:t>
            </a:r>
            <a:endParaRPr lang="en-US" sz="1600" dirty="0"/>
          </a:p>
        </p:txBody>
      </p:sp>
      <p:sp>
        <p:nvSpPr>
          <p:cNvPr id="23" name="Shape 15"/>
          <p:cNvSpPr/>
          <p:nvPr/>
        </p:nvSpPr>
        <p:spPr>
          <a:xfrm>
            <a:off x="5824743" y="208175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5824743" y="208175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4582055" y="2823847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伦理重视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4499994" y="3224911"/>
            <a:ext cx="3090592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强调基本权利、隐私保护、可解释性，试图通过高标准法规输出“布鲁塞尔效应”，扶持中小企业创新。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9372615" y="2869908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9372615" y="2869908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8129927" y="3555367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8047866" y="3956431"/>
            <a:ext cx="3090592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欧盟的这种模式使其在全球AI治理中占据重要地位，能够引领伦理法规的制定，对全球AI产业的健康发展产生积极影响。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497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共同挑战与风险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1-d2sggeu1bb2p4onboko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46" y="-475463"/>
            <a:ext cx="13015728" cy="7644359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11-d2sggeu1bb2p4onbokng.png">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-1041" y="0"/>
            <a:ext cx="5384800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0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6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2" name="Text 7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3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9" y="807440"/>
            <a:ext cx="1435100" cy="14478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7" name="Text 11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0" name="Image 4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89" y="2636240"/>
            <a:ext cx="1435100" cy="1447800"/>
          </a:xfrm>
          <a:prstGeom prst="rect">
            <a:avLst/>
          </a:prstGeom>
        </p:spPr>
      </p:pic>
      <p:pic>
        <p:nvPicPr>
          <p:cNvPr id="21" name="Image 5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989" y="4501616"/>
            <a:ext cx="1435100" cy="14478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42215" y="2826876"/>
            <a:ext cx="3569045" cy="125716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技术瓶颈：可解释与鲁棒性</a:t>
            </a:r>
            <a:endParaRPr lang="en-US" sz="1600" dirty="0"/>
          </a:p>
        </p:txBody>
      </p:sp>
      <p:pic>
        <p:nvPicPr>
          <p:cNvPr id="23" name="Image 6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2" y="2323945"/>
            <a:ext cx="1371600" cy="304800"/>
          </a:xfrm>
          <a:prstGeom prst="rect">
            <a:avLst/>
          </a:prstGeom>
        </p:spPr>
      </p:pic>
      <p:sp>
        <p:nvSpPr>
          <p:cNvPr id="24" name="Shape 15"/>
          <p:cNvSpPr/>
          <p:nvPr/>
        </p:nvSpPr>
        <p:spPr>
          <a:xfrm>
            <a:off x="4430532" y="1276424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5" name="Text 16"/>
          <p:cNvSpPr/>
          <p:nvPr/>
        </p:nvSpPr>
        <p:spPr>
          <a:xfrm>
            <a:off x="4430532" y="1276424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6" name="Text 17"/>
          <p:cNvSpPr/>
          <p:nvPr/>
        </p:nvSpPr>
        <p:spPr>
          <a:xfrm>
            <a:off x="5467550" y="1040364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可解释性问题</a:t>
            </a:r>
            <a:endParaRPr lang="en-US" sz="1600" dirty="0"/>
          </a:p>
        </p:txBody>
      </p:sp>
      <p:sp>
        <p:nvSpPr>
          <p:cNvPr id="27" name="Text 18"/>
          <p:cNvSpPr/>
          <p:nvPr/>
        </p:nvSpPr>
        <p:spPr>
          <a:xfrm>
            <a:off x="5376266" y="1440456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深度学习模型被视为黑箱，医疗、金融等关键场景需要可解释依据，以确保决策的可靠性和可信度。</a:t>
            </a:r>
            <a:endParaRPr lang="en-US" sz="1600" dirty="0"/>
          </a:p>
        </p:txBody>
      </p:sp>
      <p:sp>
        <p:nvSpPr>
          <p:cNvPr id="28" name="Shape 19"/>
          <p:cNvSpPr/>
          <p:nvPr/>
        </p:nvSpPr>
        <p:spPr>
          <a:xfrm>
            <a:off x="4983192" y="3093501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0"/>
          <p:cNvSpPr/>
          <p:nvPr/>
        </p:nvSpPr>
        <p:spPr>
          <a:xfrm>
            <a:off x="4983192" y="3093501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0" name="Text 21"/>
          <p:cNvSpPr/>
          <p:nvPr/>
        </p:nvSpPr>
        <p:spPr>
          <a:xfrm>
            <a:off x="6018879" y="2855717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鲁棒性挑战</a:t>
            </a:r>
            <a:endParaRPr lang="en-US" sz="1600" dirty="0"/>
          </a:p>
        </p:txBody>
      </p:sp>
      <p:sp>
        <p:nvSpPr>
          <p:cNvPr id="31" name="Text 22"/>
          <p:cNvSpPr/>
          <p:nvPr/>
        </p:nvSpPr>
        <p:spPr>
          <a:xfrm>
            <a:off x="5927595" y="3250296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对抗样本、数据偏差导致系统误判，危及生命安全，提升模型的鲁棒性成为亟待解决的问题。</a:t>
            </a:r>
            <a:endParaRPr lang="en-US" sz="1600" dirty="0"/>
          </a:p>
        </p:txBody>
      </p:sp>
      <p:sp>
        <p:nvSpPr>
          <p:cNvPr id="32" name="Shape 23"/>
          <p:cNvSpPr/>
          <p:nvPr/>
        </p:nvSpPr>
        <p:spPr>
          <a:xfrm>
            <a:off x="4514269" y="4976089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4"/>
          <p:cNvSpPr/>
          <p:nvPr/>
        </p:nvSpPr>
        <p:spPr>
          <a:xfrm>
            <a:off x="4514269" y="4976089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4" name="Text 25"/>
          <p:cNvSpPr/>
          <p:nvPr/>
        </p:nvSpPr>
        <p:spPr>
          <a:xfrm>
            <a:off x="5548232" y="4738305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能耗问题</a:t>
            </a:r>
            <a:endParaRPr lang="en-US" sz="1600" dirty="0"/>
          </a:p>
        </p:txBody>
      </p:sp>
      <p:sp>
        <p:nvSpPr>
          <p:cNvPr id="35" name="Text 26"/>
          <p:cNvSpPr/>
          <p:nvPr/>
        </p:nvSpPr>
        <p:spPr>
          <a:xfrm>
            <a:off x="5456948" y="5147444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同时大模型训练与推理能耗激增，碳排放问题凸显，绿色AI成为必须跨越的硬约束，对可持续发展提出挑战。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55895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5895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1" descr="https://kimi-img.moonshot.cn/pub/slides/slides_tmpl/image/25-09-04-11:32:10-d2sggem1bb2p4onbokj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8" y="5592002"/>
            <a:ext cx="11036320" cy="1264578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4331783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4331783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8007671" y="1926101"/>
            <a:ext cx="3330404" cy="3740838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8007671" y="1926101"/>
            <a:ext cx="3330404" cy="374083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社会冲击：就业与隐私</a:t>
            </a:r>
            <a:endParaRPr lang="en-US" sz="1600" dirty="0"/>
          </a:p>
        </p:txBody>
      </p:sp>
      <p:pic>
        <p:nvPicPr>
          <p:cNvPr id="19" name="Image 2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1539437" y="2006723"/>
            <a:ext cx="1473726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1" name="Text 16"/>
          <p:cNvSpPr/>
          <p:nvPr/>
        </p:nvSpPr>
        <p:spPr>
          <a:xfrm>
            <a:off x="1539437" y="2006723"/>
            <a:ext cx="1473726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957274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就业冲击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801687" y="3189622"/>
            <a:ext cx="3057361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AI替代重复性岗位已成事实，创意、管理等高技能职位亦受冲击，劳动力结构面临重塑，对社会稳定产生影响。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5468380" y="2006723"/>
            <a:ext cx="997955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5" name="Text 20"/>
          <p:cNvSpPr/>
          <p:nvPr/>
        </p:nvSpPr>
        <p:spPr>
          <a:xfrm>
            <a:off x="5468380" y="2006723"/>
            <a:ext cx="997955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6" name="Text 21"/>
          <p:cNvSpPr/>
          <p:nvPr/>
        </p:nvSpPr>
        <p:spPr>
          <a:xfrm>
            <a:off x="4633162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隐私问题</a:t>
            </a: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4477575" y="3189622"/>
            <a:ext cx="3057361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人脸识别、大数据画像普及，个人隐私边界模糊，算法歧视加剧社会不公，公众对技术信任度波动，影响产业持续落地。</a:t>
            </a:r>
            <a:endParaRPr lang="en-US" sz="1600" dirty="0"/>
          </a:p>
        </p:txBody>
      </p:sp>
      <p:sp>
        <p:nvSpPr>
          <p:cNvPr id="28" name="Shape 23"/>
          <p:cNvSpPr/>
          <p:nvPr/>
        </p:nvSpPr>
        <p:spPr>
          <a:xfrm>
            <a:off x="9144268" y="2006723"/>
            <a:ext cx="831960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4"/>
          <p:cNvSpPr/>
          <p:nvPr/>
        </p:nvSpPr>
        <p:spPr>
          <a:xfrm>
            <a:off x="9144268" y="2006723"/>
            <a:ext cx="831960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0" name="Text 25"/>
          <p:cNvSpPr/>
          <p:nvPr/>
        </p:nvSpPr>
        <p:spPr>
          <a:xfrm>
            <a:off x="8309050" y="2627414"/>
            <a:ext cx="274618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应对策略</a:t>
            </a:r>
            <a:endParaRPr lang="en-US" sz="1600" dirty="0"/>
          </a:p>
        </p:txBody>
      </p:sp>
      <p:sp>
        <p:nvSpPr>
          <p:cNvPr id="31" name="Text 26"/>
          <p:cNvSpPr/>
          <p:nvPr/>
        </p:nvSpPr>
        <p:spPr>
          <a:xfrm>
            <a:off x="8153463" y="3189622"/>
            <a:ext cx="305736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需要通过政策引导、技术改进和社会教育等多方面措施，缓解AI带来的社会冲击，确保技术的健康发展。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12435" y="2997882"/>
            <a:ext cx="3057361" cy="353322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12435" y="2997882"/>
            <a:ext cx="3057361" cy="35332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924640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052814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105281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183828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118382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1314843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1" descr="https://kimi-img.moonshot.cn/pub/slides/slides_tmpl/image/25-09-04-11:32:10-d2sggem1bb2p4onbokf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968" y="5375402"/>
            <a:ext cx="3073400" cy="115570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09-04-11:32:10-d2sggem1bb2p4onbokg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64" y="1855331"/>
            <a:ext cx="3060700" cy="1168400"/>
          </a:xfrm>
          <a:prstGeom prst="rect">
            <a:avLst/>
          </a:prstGeom>
        </p:spPr>
      </p:pic>
      <p:pic>
        <p:nvPicPr>
          <p:cNvPr id="15" name="Image 3" descr="https://kimi-img.moonshot.cn/pub/slides/slides_tmpl/image/25-09-04-11:32:10-d2sggem1bb2p4onbokh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79" y="1840349"/>
            <a:ext cx="3073400" cy="11684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 rot="13500000">
            <a:off x="1140115" y="3242306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 rot="13500000">
            <a:off x="1140115" y="3242306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>
            <a:off x="8366823" y="2997882"/>
            <a:ext cx="3057361" cy="353322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8366823" y="2997882"/>
            <a:ext cx="3057361" cy="35332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 rot="13500000">
            <a:off x="8494503" y="3242306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1" name="Text 15"/>
          <p:cNvSpPr/>
          <p:nvPr/>
        </p:nvSpPr>
        <p:spPr>
          <a:xfrm rot="13500000">
            <a:off x="8494503" y="3242306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4683098" y="1846173"/>
            <a:ext cx="3057361" cy="3529229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4683098" y="1846173"/>
            <a:ext cx="3057361" cy="352922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 rot="13500000">
            <a:off x="4810778" y="2071497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5" name="Text 19"/>
          <p:cNvSpPr/>
          <p:nvPr/>
        </p:nvSpPr>
        <p:spPr>
          <a:xfrm rot="13500000">
            <a:off x="4810778" y="2071497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治理缺口：规则与协作</a:t>
            </a:r>
            <a:endParaRPr lang="en-US" sz="1600" dirty="0"/>
          </a:p>
        </p:txBody>
      </p:sp>
      <p:pic>
        <p:nvPicPr>
          <p:cNvPr id="27" name="Image 4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1222102" y="24747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2"/>
          <p:cNvSpPr/>
          <p:nvPr/>
        </p:nvSpPr>
        <p:spPr>
          <a:xfrm>
            <a:off x="1222102" y="24747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0" name="Text 23"/>
          <p:cNvSpPr/>
          <p:nvPr/>
        </p:nvSpPr>
        <p:spPr>
          <a:xfrm>
            <a:off x="1453125" y="3228542"/>
            <a:ext cx="2501681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监管不一</a:t>
            </a:r>
            <a:endParaRPr lang="en-US" sz="1600" dirty="0"/>
          </a:p>
        </p:txBody>
      </p:sp>
      <p:sp>
        <p:nvSpPr>
          <p:cNvPr id="31" name="Text 24"/>
          <p:cNvSpPr/>
          <p:nvPr/>
        </p:nvSpPr>
        <p:spPr>
          <a:xfrm>
            <a:off x="1111834" y="3739523"/>
            <a:ext cx="2911569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各国监管尺度不一，数据跨境流动受限，全球产业链面临碎片化，影响AI产业的全球化发展。</a:t>
            </a:r>
            <a:endParaRPr lang="en-US" sz="1600" dirty="0"/>
          </a:p>
        </p:txBody>
      </p:sp>
      <p:sp>
        <p:nvSpPr>
          <p:cNvPr id="32" name="Shape 25"/>
          <p:cNvSpPr/>
          <p:nvPr/>
        </p:nvSpPr>
        <p:spPr>
          <a:xfrm>
            <a:off x="8576490" y="24747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6"/>
          <p:cNvSpPr/>
          <p:nvPr/>
        </p:nvSpPr>
        <p:spPr>
          <a:xfrm>
            <a:off x="8576490" y="24747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4" name="Text 27"/>
          <p:cNvSpPr/>
          <p:nvPr/>
        </p:nvSpPr>
        <p:spPr>
          <a:xfrm>
            <a:off x="8807513" y="3228542"/>
            <a:ext cx="249471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灰色应用</a:t>
            </a:r>
            <a:endParaRPr lang="en-US" sz="1600" dirty="0"/>
          </a:p>
        </p:txBody>
      </p:sp>
      <p:sp>
        <p:nvSpPr>
          <p:cNvPr id="35" name="Text 28"/>
          <p:cNvSpPr/>
          <p:nvPr/>
        </p:nvSpPr>
        <p:spPr>
          <a:xfrm>
            <a:off x="8466222" y="3739523"/>
            <a:ext cx="2911569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军事AI、深度伪造等灰色应用缺乏国际公约，大国技术竞赛升温，给全球安全带来潜在威胁。</a:t>
            </a:r>
            <a:endParaRPr lang="en-US" sz="1600" dirty="0"/>
          </a:p>
        </p:txBody>
      </p:sp>
      <p:sp>
        <p:nvSpPr>
          <p:cNvPr id="36" name="Shape 29"/>
          <p:cNvSpPr/>
          <p:nvPr/>
        </p:nvSpPr>
        <p:spPr>
          <a:xfrm>
            <a:off x="4892765" y="54024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7" name="Text 30"/>
          <p:cNvSpPr/>
          <p:nvPr/>
        </p:nvSpPr>
        <p:spPr>
          <a:xfrm>
            <a:off x="4892765" y="54024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8" name="Text 31"/>
          <p:cNvSpPr/>
          <p:nvPr/>
        </p:nvSpPr>
        <p:spPr>
          <a:xfrm>
            <a:off x="5123788" y="2057733"/>
            <a:ext cx="2501681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治理挑战</a:t>
            </a:r>
            <a:endParaRPr lang="en-US" sz="1600" dirty="0"/>
          </a:p>
        </p:txBody>
      </p:sp>
      <p:sp>
        <p:nvSpPr>
          <p:cNvPr id="39" name="Text 32"/>
          <p:cNvSpPr/>
          <p:nvPr/>
        </p:nvSpPr>
        <p:spPr>
          <a:xfrm>
            <a:off x="4782497" y="2568714"/>
            <a:ext cx="2911569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标准、伦理、法律等软实力博弈，决定未来产业主导权与全球治理秩序，需要国际社会共同努力，填补治理缺口。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497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未来关键路径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-11363" y="-11130"/>
            <a:ext cx="12203363" cy="687102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49027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4" name="Shape 1"/>
          <p:cNvSpPr/>
          <p:nvPr/>
        </p:nvSpPr>
        <p:spPr>
          <a:xfrm>
            <a:off x="1037028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1125028" y="6072610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1213029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301029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 flipH="1">
            <a:off x="11451321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1451321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11323146" y="672670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1323146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11192132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3" name="Text 10"/>
          <p:cNvSpPr/>
          <p:nvPr/>
        </p:nvSpPr>
        <p:spPr>
          <a:xfrm>
            <a:off x="11192132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 flipH="1">
            <a:off x="11061118" y="672670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1061118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6" name="Image 1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" y="2174555"/>
            <a:ext cx="723900" cy="1511962"/>
          </a:xfrm>
          <a:prstGeom prst="rect">
            <a:avLst/>
          </a:prstGeom>
        </p:spPr>
      </p:pic>
      <p:pic>
        <p:nvPicPr>
          <p:cNvPr id="17" name="Image 2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70" y="2174555"/>
            <a:ext cx="723900" cy="1511962"/>
          </a:xfrm>
          <a:prstGeom prst="rect">
            <a:avLst/>
          </a:prstGeom>
        </p:spPr>
      </p:pic>
      <p:pic>
        <p:nvPicPr>
          <p:cNvPr id="18" name="Image 3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60" y="2174555"/>
            <a:ext cx="723900" cy="1511962"/>
          </a:xfrm>
          <a:prstGeom prst="rect">
            <a:avLst/>
          </a:prstGeom>
        </p:spPr>
      </p:pic>
      <p:pic>
        <p:nvPicPr>
          <p:cNvPr id="19" name="Image 4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68" y="3780616"/>
            <a:ext cx="723900" cy="1511962"/>
          </a:xfrm>
          <a:prstGeom prst="rect">
            <a:avLst/>
          </a:prstGeom>
        </p:spPr>
      </p:pic>
      <p:pic>
        <p:nvPicPr>
          <p:cNvPr id="20" name="Image 5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70" y="3780616"/>
            <a:ext cx="723900" cy="1511962"/>
          </a:xfrm>
          <a:prstGeom prst="rect">
            <a:avLst/>
          </a:prstGeom>
        </p:spPr>
      </p:pic>
      <p:pic>
        <p:nvPicPr>
          <p:cNvPr id="21" name="Image 6" descr="https://kimi-img.moonshot.cn/pub/slides/slides_tmpl/image/25-09-04-11:32:02-d2sggcm1bb2p4onbok0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360" y="3780616"/>
            <a:ext cx="723900" cy="1511962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21377" y="941261"/>
            <a:ext cx="326001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23" name="Text 14"/>
          <p:cNvSpPr/>
          <p:nvPr/>
        </p:nvSpPr>
        <p:spPr>
          <a:xfrm>
            <a:off x="827415" y="600948"/>
            <a:ext cx="1091646" cy="5115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517BD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24" name="Image 7" descr="https://kimi-img.moonshot.cn/pub/slides/slides_tmpl/image/25-09-04-11:32:02-d2sggcm1bb2p4onboju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784" y="1395748"/>
            <a:ext cx="355600" cy="304800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1613338" y="2453555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6" name="Text 16"/>
          <p:cNvSpPr/>
          <p:nvPr/>
        </p:nvSpPr>
        <p:spPr>
          <a:xfrm>
            <a:off x="1613338" y="2453555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7" name="Text 17"/>
          <p:cNvSpPr/>
          <p:nvPr/>
        </p:nvSpPr>
        <p:spPr>
          <a:xfrm>
            <a:off x="1613337" y="2954311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全球演进：三起两落</a:t>
            </a:r>
            <a:endParaRPr lang="en-US" sz="1600" dirty="0"/>
          </a:p>
        </p:txBody>
      </p:sp>
      <p:sp>
        <p:nvSpPr>
          <p:cNvPr id="28" name="Shape 18"/>
          <p:cNvSpPr/>
          <p:nvPr/>
        </p:nvSpPr>
        <p:spPr>
          <a:xfrm>
            <a:off x="4985740" y="2453555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19"/>
          <p:cNvSpPr/>
          <p:nvPr/>
        </p:nvSpPr>
        <p:spPr>
          <a:xfrm>
            <a:off x="4985740" y="2453555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0" name="Text 20"/>
          <p:cNvSpPr/>
          <p:nvPr/>
        </p:nvSpPr>
        <p:spPr>
          <a:xfrm>
            <a:off x="4985739" y="2954311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中国道路：从追赶到并跑</a:t>
            </a:r>
            <a:endParaRPr lang="en-US" sz="1600" dirty="0"/>
          </a:p>
        </p:txBody>
      </p:sp>
      <p:sp>
        <p:nvSpPr>
          <p:cNvPr id="31" name="Shape 21"/>
          <p:cNvSpPr/>
          <p:nvPr/>
        </p:nvSpPr>
        <p:spPr>
          <a:xfrm>
            <a:off x="8365830" y="2453555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2" name="Text 22"/>
          <p:cNvSpPr/>
          <p:nvPr/>
        </p:nvSpPr>
        <p:spPr>
          <a:xfrm>
            <a:off x="8365830" y="2453555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3" name="Text 23"/>
          <p:cNvSpPr/>
          <p:nvPr/>
        </p:nvSpPr>
        <p:spPr>
          <a:xfrm>
            <a:off x="8365829" y="2954311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中美欧三极格局</a:t>
            </a:r>
            <a:endParaRPr lang="en-US" sz="1600" dirty="0"/>
          </a:p>
        </p:txBody>
      </p:sp>
      <p:sp>
        <p:nvSpPr>
          <p:cNvPr id="34" name="Shape 24"/>
          <p:cNvSpPr/>
          <p:nvPr/>
        </p:nvSpPr>
        <p:spPr>
          <a:xfrm>
            <a:off x="1613338" y="4059616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25"/>
          <p:cNvSpPr/>
          <p:nvPr/>
        </p:nvSpPr>
        <p:spPr>
          <a:xfrm>
            <a:off x="1613338" y="4059616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6" name="Text 26"/>
          <p:cNvSpPr/>
          <p:nvPr/>
        </p:nvSpPr>
        <p:spPr>
          <a:xfrm>
            <a:off x="1613337" y="4560372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共同挑战与风险</a:t>
            </a:r>
            <a:endParaRPr lang="en-US" sz="1600" dirty="0"/>
          </a:p>
        </p:txBody>
      </p:sp>
      <p:sp>
        <p:nvSpPr>
          <p:cNvPr id="37" name="Shape 27"/>
          <p:cNvSpPr/>
          <p:nvPr/>
        </p:nvSpPr>
        <p:spPr>
          <a:xfrm>
            <a:off x="4985740" y="4059616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8" name="Text 28"/>
          <p:cNvSpPr/>
          <p:nvPr/>
        </p:nvSpPr>
        <p:spPr>
          <a:xfrm>
            <a:off x="4985740" y="4059616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9" name="Text 29"/>
          <p:cNvSpPr/>
          <p:nvPr/>
        </p:nvSpPr>
        <p:spPr>
          <a:xfrm>
            <a:off x="4985739" y="4560372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未来关键路径</a:t>
            </a:r>
            <a:endParaRPr lang="en-US" sz="1600" dirty="0"/>
          </a:p>
        </p:txBody>
      </p:sp>
      <p:sp>
        <p:nvSpPr>
          <p:cNvPr id="40" name="Shape 30"/>
          <p:cNvSpPr/>
          <p:nvPr/>
        </p:nvSpPr>
        <p:spPr>
          <a:xfrm>
            <a:off x="8365830" y="4059616"/>
            <a:ext cx="54171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1" name="Text 31"/>
          <p:cNvSpPr/>
          <p:nvPr/>
        </p:nvSpPr>
        <p:spPr>
          <a:xfrm>
            <a:off x="8365830" y="4059616"/>
            <a:ext cx="54171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42" name="Text 32"/>
          <p:cNvSpPr/>
          <p:nvPr/>
        </p:nvSpPr>
        <p:spPr>
          <a:xfrm>
            <a:off x="8365829" y="4560372"/>
            <a:ext cx="3035114" cy="2486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总结与展望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9" y="-1"/>
            <a:ext cx="12194137" cy="686582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1:32:10-d2sggem1bb2p4onbokk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7" y="1736336"/>
            <a:ext cx="10151467" cy="1622141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2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7" y="2472057"/>
            <a:ext cx="1219200" cy="1219200"/>
          </a:xfrm>
          <a:prstGeom prst="rect">
            <a:avLst/>
          </a:prstGeom>
        </p:spPr>
      </p:pic>
      <p:pic>
        <p:nvPicPr>
          <p:cNvPr id="11" name="Image 3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23" y="1282634"/>
            <a:ext cx="1219200" cy="12192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303" y="1967581"/>
            <a:ext cx="1219200" cy="12192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从感知到认知智能跃迁</a:t>
            </a:r>
            <a:endParaRPr lang="en-US" sz="1600" dirty="0"/>
          </a:p>
        </p:txBody>
      </p:sp>
      <p:pic>
        <p:nvPicPr>
          <p:cNvPr id="1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2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980435" y="3709885"/>
            <a:ext cx="3145914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认知智能目标</a:t>
            </a:r>
            <a:endParaRPr lang="en-US" sz="1600" dirty="0"/>
          </a:p>
        </p:txBody>
      </p:sp>
      <p:sp>
        <p:nvSpPr>
          <p:cNvPr id="22" name="Text 14"/>
          <p:cNvSpPr/>
          <p:nvPr/>
        </p:nvSpPr>
        <p:spPr>
          <a:xfrm>
            <a:off x="900224" y="4069952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当前AI以识别、分类为主，下一步需突破因果推理、世界模型、常识理解，实现类脑认知，迈向更高层次的智能。</a:t>
            </a:r>
            <a:endParaRPr lang="en-US" sz="1600" dirty="0"/>
          </a:p>
        </p:txBody>
      </p:sp>
      <p:sp>
        <p:nvSpPr>
          <p:cNvPr id="23" name="Shape 15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4589908" y="3340917"/>
            <a:ext cx="314591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研究热点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4482425" y="3738964"/>
            <a:ext cx="336088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神经符号融合、大模型+知识图谱成为研究热点，为实现可解释、可泛化、可持续学习的第三代人工智能系统提供可能。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8215423" y="2586938"/>
            <a:ext cx="3177217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8105303" y="2994308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这一跃迁将使AI能够更好地理解和适应复杂环境，为解决更广泛的现实问题提供更强大的技术支持。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0-d2sggem1bb2p4onbok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3" y="1581381"/>
            <a:ext cx="11608234" cy="204439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2" descr="https://kimi-img.moonshot.cn/pub/slides/slides_tmpl/image/25-09-04-11:32:11-d2sggeu1bb2p4onbok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9" y="3187946"/>
            <a:ext cx="11737700" cy="2062219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4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3" descr="https://kimi-img.moonshot.cn/pub/slides/slides_tmpl/image/25-09-04-11:32:10-d2sggem1bb2p4onbokl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3" y="4745205"/>
            <a:ext cx="11608234" cy="204439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交叉学科融合创新</a:t>
            </a:r>
            <a:endParaRPr lang="en-US" sz="1600" dirty="0"/>
          </a:p>
        </p:txBody>
      </p:sp>
      <p:pic>
        <p:nvPicPr>
          <p:cNvPr id="17" name="Image 4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908357" y="2269553"/>
            <a:ext cx="935244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2"/>
          <p:cNvSpPr/>
          <p:nvPr/>
        </p:nvSpPr>
        <p:spPr>
          <a:xfrm>
            <a:off x="908357" y="2269553"/>
            <a:ext cx="935244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2412629" y="1964286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学科融合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2321345" y="2254650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脑科学揭示神经元连接机制，启发新型脉冲网络；量子计算有望指数级加速优化算法，推动AI技术的突破。</a:t>
            </a: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>
            <a:off x="919013" y="5440032"/>
            <a:ext cx="913931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3" name="Text 16"/>
          <p:cNvSpPr/>
          <p:nvPr/>
        </p:nvSpPr>
        <p:spPr>
          <a:xfrm>
            <a:off x="919013" y="5440032"/>
            <a:ext cx="913931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2412629" y="5109822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应用拓展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2321345" y="5400186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材料、能源、生物医学与AI深度融合，催生类脑芯片、智能药物、可控核聚变等颠覆性应用，拓展技术边界。</a:t>
            </a:r>
            <a:endParaRPr lang="en-US" sz="1600" dirty="0"/>
          </a:p>
        </p:txBody>
      </p:sp>
      <p:sp>
        <p:nvSpPr>
          <p:cNvPr id="26" name="Shape 19"/>
          <p:cNvSpPr/>
          <p:nvPr/>
        </p:nvSpPr>
        <p:spPr>
          <a:xfrm>
            <a:off x="10419352" y="3889703"/>
            <a:ext cx="851694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7" name="Text 20"/>
          <p:cNvSpPr/>
          <p:nvPr/>
        </p:nvSpPr>
        <p:spPr>
          <a:xfrm>
            <a:off x="10419352" y="3889703"/>
            <a:ext cx="851694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6258295" y="3537592"/>
            <a:ext cx="3663434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29" name="Text 22"/>
          <p:cNvSpPr/>
          <p:nvPr/>
        </p:nvSpPr>
        <p:spPr>
          <a:xfrm>
            <a:off x="2147779" y="3827956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交叉学科融合创新将为AI发展注入新的活力，推动其在更多领域实现创新应用，引领未来科技发展。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10-d2sggem1bb2p4onboki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05" y="3530641"/>
            <a:ext cx="1219200" cy="11938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8" y="-1789"/>
            <a:ext cx="12195178" cy="686641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9" y="3352309"/>
            <a:ext cx="9345841" cy="1475659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1" y="1758451"/>
            <a:ext cx="9345841" cy="1475659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09-04-11:32:10-d2sggem1bb2p4onboki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053" y="4953211"/>
            <a:ext cx="9345841" cy="1475659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3071468" y="5410561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12" name="Text 5"/>
          <p:cNvSpPr/>
          <p:nvPr/>
        </p:nvSpPr>
        <p:spPr>
          <a:xfrm>
            <a:off x="3071468" y="5410561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>
            <a:off x="797767" y="2160937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14" name="Text 7"/>
          <p:cNvSpPr/>
          <p:nvPr/>
        </p:nvSpPr>
        <p:spPr>
          <a:xfrm>
            <a:off x="797767" y="2160937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8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6" name="Text 9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8" name="Text 11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2"/>
          <p:cNvSpPr/>
          <p:nvPr/>
        </p:nvSpPr>
        <p:spPr>
          <a:xfrm>
            <a:off x="1738632" y="3754795"/>
            <a:ext cx="637958" cy="637956"/>
          </a:xfrm>
          <a:prstGeom prst="ellipse">
            <a:avLst/>
          </a:prstGeom>
          <a:gradFill rotWithShape="1" flip="none">
            <a:gsLst>
              <a:gs pos="0">
                <a:srgbClr val="30B0FE">
                  <a:alpha val="77000"/>
                </a:srgbClr>
              </a:gs>
              <a:gs pos="10000">
                <a:srgbClr val="30B0FE">
                  <a:alpha val="77000"/>
                </a:srgbClr>
              </a:gs>
              <a:gs pos="56000">
                <a:srgbClr val="5684E9"/>
              </a:gs>
              <a:gs pos="100000">
                <a:srgbClr val="014BB5"/>
              </a:gs>
            </a:gsLst>
            <a:lin ang="2700000" scaled="1"/>
          </a:gradFill>
          <a:ln/>
          <a:effectLst>
            <a:outerShdw sx="100000" sy="100000" kx="0" ky="0" algn="bl" rotWithShape="0" blurRad="290837" dist="50607" dir="2700000">
              <a:srgbClr val="5684e9">
                <a:alpha val="96078"/>
              </a:srgbClr>
            </a:outerShdw>
          </a:effectLst>
        </p:spPr>
      </p:sp>
      <p:sp>
        <p:nvSpPr>
          <p:cNvPr id="20" name="Text 13"/>
          <p:cNvSpPr/>
          <p:nvPr/>
        </p:nvSpPr>
        <p:spPr>
          <a:xfrm>
            <a:off x="1738632" y="3754795"/>
            <a:ext cx="637958" cy="63795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以人为本普惠发展</a:t>
            </a:r>
            <a:endParaRPr lang="en-US" sz="1600" dirty="0"/>
          </a:p>
        </p:txBody>
      </p:sp>
      <p:pic>
        <p:nvPicPr>
          <p:cNvPr id="22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784199" y="2334190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784199" y="2334190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1599543" y="1897632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普惠理念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1508259" y="2174549"/>
            <a:ext cx="7796220" cy="32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坚持技术向善，通过开源、公共数据平台降低中小企业使用门槛，推动AI技术的普及与应用。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1725064" y="3918275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1725064" y="3918275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2552033" y="3469994"/>
            <a:ext cx="486849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教育体系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2460749" y="3746911"/>
            <a:ext cx="7796220" cy="32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建立全民AI素养教育体系，帮助劳动者转型，提升社会整体对AI的认知和应用能力。</a:t>
            </a:r>
            <a:endParaRPr lang="en-US" sz="1600" dirty="0"/>
          </a:p>
        </p:txBody>
      </p:sp>
      <p:sp>
        <p:nvSpPr>
          <p:cNvPr id="31" name="Shape 23"/>
          <p:cNvSpPr/>
          <p:nvPr/>
        </p:nvSpPr>
        <p:spPr>
          <a:xfrm>
            <a:off x="3057900" y="557083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2" name="Text 24"/>
          <p:cNvSpPr/>
          <p:nvPr/>
        </p:nvSpPr>
        <p:spPr>
          <a:xfrm>
            <a:off x="3057900" y="557083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3882681" y="5122551"/>
            <a:ext cx="456369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伦理嵌入</a:t>
            </a:r>
            <a:endParaRPr lang="en-US" sz="1600" dirty="0"/>
          </a:p>
        </p:txBody>
      </p:sp>
      <p:sp>
        <p:nvSpPr>
          <p:cNvPr id="34" name="Text 26"/>
          <p:cNvSpPr/>
          <p:nvPr/>
        </p:nvSpPr>
        <p:spPr>
          <a:xfrm>
            <a:off x="3791397" y="5399467"/>
            <a:ext cx="7720665" cy="32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把伦理审查嵌入研发全流程，确保算法公平、隐私受保护，实现包容、可持续的智能社会。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497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总结与展望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10" y="0"/>
            <a:ext cx="12218079" cy="687931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0-d2sggem1bb2p4onboke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0" y="2217961"/>
            <a:ext cx="15315171" cy="829824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2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5" y="2432913"/>
            <a:ext cx="1193800" cy="11938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3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3" y="1664817"/>
            <a:ext cx="1193800" cy="1193800"/>
          </a:xfrm>
          <a:prstGeom prst="rect">
            <a:avLst/>
          </a:prstGeom>
        </p:spPr>
      </p:pic>
      <p:pic>
        <p:nvPicPr>
          <p:cNvPr id="14" name="Image 4" descr="https://kimi-img.moonshot.cn/pub/slides/slides_tmpl/image/25-09-04-11:32:10-d2sggem1bb2p4onbokf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85" y="2451201"/>
            <a:ext cx="1193800" cy="11938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历史复盘：三起两落终成大潮</a:t>
            </a:r>
            <a:endParaRPr lang="en-US" sz="1600" dirty="0"/>
          </a:p>
        </p:txBody>
      </p:sp>
      <p:pic>
        <p:nvPicPr>
          <p:cNvPr id="1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2069138" y="284675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2"/>
          <p:cNvSpPr/>
          <p:nvPr/>
        </p:nvSpPr>
        <p:spPr>
          <a:xfrm>
            <a:off x="2069138" y="284675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906167" y="3573655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历史回顾</a:t>
            </a:r>
            <a:endParaRPr lang="en-US" sz="1600" dirty="0"/>
          </a:p>
        </p:txBody>
      </p:sp>
      <p:sp>
        <p:nvSpPr>
          <p:cNvPr id="22" name="Text 14"/>
          <p:cNvSpPr/>
          <p:nvPr/>
        </p:nvSpPr>
        <p:spPr>
          <a:xfrm>
            <a:off x="824106" y="3974719"/>
            <a:ext cx="3090592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从1956到2025，全球AI经历两次寒冬与三次浪潮，技术突破、数据爆炸、算力跃升、资本政策四轮驱动，终于从学术边缘走向产业核心。</a:t>
            </a:r>
            <a:endParaRPr lang="en-US" sz="1600" dirty="0"/>
          </a:p>
        </p:txBody>
      </p:sp>
      <p:sp>
        <p:nvSpPr>
          <p:cNvPr id="23" name="Shape 15"/>
          <p:cNvSpPr/>
          <p:nvPr/>
        </p:nvSpPr>
        <p:spPr>
          <a:xfrm>
            <a:off x="5824743" y="208175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5824743" y="208175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4582055" y="2823847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中国崛起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4499994" y="3224911"/>
            <a:ext cx="3090592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中国借助制度、市场、数据三大红利实现70年最快技术追赶，成为全球第二极，展现了强大的发展动力。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9372615" y="2869908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9372615" y="2869908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8129927" y="3555367"/>
            <a:ext cx="3338973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8047866" y="3956431"/>
            <a:ext cx="3090592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这一发展历程表明，AI已成为推动全球科技发展和社会进步的重要力量，各国需在竞争中寻求合作，共同应对挑战。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1-d2sggeu1bb2p4onboko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46" y="-475463"/>
            <a:ext cx="13015728" cy="7644359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1:32:11-d2sggeu1bb2p4onbokng.png">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-1041" y="0"/>
            <a:ext cx="5384800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0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6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2" name="Text 7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3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9" y="807440"/>
            <a:ext cx="1435100" cy="14478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7" name="Text 11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0" name="Image 4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89" y="2636240"/>
            <a:ext cx="1435100" cy="1447800"/>
          </a:xfrm>
          <a:prstGeom prst="rect">
            <a:avLst/>
          </a:prstGeom>
        </p:spPr>
      </p:pic>
      <p:pic>
        <p:nvPicPr>
          <p:cNvPr id="21" name="Image 5" descr="https://kimi-img.moonshot.cn/pub/slides/slides_tmpl/image/25-09-04-11:32:11-d2sggeu1bb2p4onbokl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989" y="4501616"/>
            <a:ext cx="1435100" cy="14478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42215" y="2826876"/>
            <a:ext cx="3569045" cy="125716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未来判断：竞争合作并存</a:t>
            </a:r>
            <a:endParaRPr lang="en-US" sz="1600" dirty="0"/>
          </a:p>
        </p:txBody>
      </p:sp>
      <p:pic>
        <p:nvPicPr>
          <p:cNvPr id="23" name="Image 6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2" y="2323945"/>
            <a:ext cx="1371600" cy="304800"/>
          </a:xfrm>
          <a:prstGeom prst="rect">
            <a:avLst/>
          </a:prstGeom>
        </p:spPr>
      </p:pic>
      <p:sp>
        <p:nvSpPr>
          <p:cNvPr id="24" name="Shape 15"/>
          <p:cNvSpPr/>
          <p:nvPr/>
        </p:nvSpPr>
        <p:spPr>
          <a:xfrm>
            <a:off x="4430532" y="1276424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5" name="Text 16"/>
          <p:cNvSpPr/>
          <p:nvPr/>
        </p:nvSpPr>
        <p:spPr>
          <a:xfrm>
            <a:off x="4430532" y="1276424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6" name="Text 17"/>
          <p:cNvSpPr/>
          <p:nvPr/>
        </p:nvSpPr>
        <p:spPr>
          <a:xfrm>
            <a:off x="5467550" y="1040364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竞争格局</a:t>
            </a:r>
            <a:endParaRPr lang="en-US" sz="1600" dirty="0"/>
          </a:p>
        </p:txBody>
      </p:sp>
      <p:sp>
        <p:nvSpPr>
          <p:cNvPr id="27" name="Text 18"/>
          <p:cNvSpPr/>
          <p:nvPr/>
        </p:nvSpPr>
        <p:spPr>
          <a:xfrm>
            <a:off x="5376266" y="1440456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中美欧将在标准、芯片、模型、治理四条战线既竞争又合作，共同推动AI技术的发展与应用。</a:t>
            </a:r>
            <a:endParaRPr lang="en-US" sz="1600" dirty="0"/>
          </a:p>
        </p:txBody>
      </p:sp>
      <p:sp>
        <p:nvSpPr>
          <p:cNvPr id="28" name="Shape 19"/>
          <p:cNvSpPr/>
          <p:nvPr/>
        </p:nvSpPr>
        <p:spPr>
          <a:xfrm>
            <a:off x="4983192" y="3093501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0"/>
          <p:cNvSpPr/>
          <p:nvPr/>
        </p:nvSpPr>
        <p:spPr>
          <a:xfrm>
            <a:off x="4983192" y="3093501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0" name="Text 21"/>
          <p:cNvSpPr/>
          <p:nvPr/>
        </p:nvSpPr>
        <p:spPr>
          <a:xfrm>
            <a:off x="6018879" y="2855717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关键变量</a:t>
            </a:r>
            <a:endParaRPr lang="en-US" sz="1600" dirty="0"/>
          </a:p>
        </p:txBody>
      </p:sp>
      <p:sp>
        <p:nvSpPr>
          <p:cNvPr id="31" name="Text 22"/>
          <p:cNvSpPr/>
          <p:nvPr/>
        </p:nvSpPr>
        <p:spPr>
          <a:xfrm>
            <a:off x="5927595" y="3250296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认知智能、绿色算力、可信伦理是决定下一轮领先的关键变量，各国需在这些领域加大投入，提升竞争力。</a:t>
            </a:r>
            <a:endParaRPr lang="en-US" sz="1600" dirty="0"/>
          </a:p>
        </p:txBody>
      </p:sp>
      <p:sp>
        <p:nvSpPr>
          <p:cNvPr id="32" name="Shape 23"/>
          <p:cNvSpPr/>
          <p:nvPr/>
        </p:nvSpPr>
        <p:spPr>
          <a:xfrm>
            <a:off x="4514269" y="4976089"/>
            <a:ext cx="665094" cy="46012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4"/>
          <p:cNvSpPr/>
          <p:nvPr/>
        </p:nvSpPr>
        <p:spPr>
          <a:xfrm>
            <a:off x="4514269" y="4976089"/>
            <a:ext cx="665094" cy="4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34" name="Text 25"/>
          <p:cNvSpPr/>
          <p:nvPr/>
        </p:nvSpPr>
        <p:spPr>
          <a:xfrm>
            <a:off x="5548232" y="4738305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5" name="Text 26"/>
          <p:cNvSpPr/>
          <p:nvPr/>
        </p:nvSpPr>
        <p:spPr>
          <a:xfrm>
            <a:off x="5456948" y="5147444"/>
            <a:ext cx="5828116" cy="51157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未来AI的发展将更加注重技术与社会的协同发展，各国需在竞争中寻求合作，共同应对挑战，推动AI的可持续发展。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9" y="-1"/>
            <a:ext cx="12194137" cy="686582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1:32:10-d2sggem1bb2p4onbokk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7" y="1736336"/>
            <a:ext cx="10151467" cy="1622141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2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7" y="2472057"/>
            <a:ext cx="1219200" cy="1219200"/>
          </a:xfrm>
          <a:prstGeom prst="rect">
            <a:avLst/>
          </a:prstGeom>
        </p:spPr>
      </p:pic>
      <p:pic>
        <p:nvPicPr>
          <p:cNvPr id="11" name="Image 3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23" y="1282634"/>
            <a:ext cx="1219200" cy="12192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303" y="1967581"/>
            <a:ext cx="1219200" cy="12192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行动召唤：认知决定终局</a:t>
            </a:r>
            <a:endParaRPr lang="en-US" sz="1600" dirty="0"/>
          </a:p>
        </p:txBody>
      </p:sp>
      <p:pic>
        <p:nvPicPr>
          <p:cNvPr id="1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2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980435" y="3709885"/>
            <a:ext cx="3145914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时代特征</a:t>
            </a:r>
            <a:endParaRPr lang="en-US" sz="1600" dirty="0"/>
          </a:p>
        </p:txBody>
      </p:sp>
      <p:sp>
        <p:nvSpPr>
          <p:cNvPr id="22" name="Text 14"/>
          <p:cNvSpPr/>
          <p:nvPr/>
        </p:nvSpPr>
        <p:spPr>
          <a:xfrm>
            <a:off x="900224" y="4069952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人工智能不是未来，而是当下，每一次技术选择都在塑造社会形态，影响人类的未来发展。</a:t>
            </a:r>
            <a:endParaRPr lang="en-US" sz="1600" dirty="0"/>
          </a:p>
        </p:txBody>
      </p:sp>
      <p:sp>
        <p:nvSpPr>
          <p:cNvPr id="23" name="Shape 15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4589908" y="3340917"/>
            <a:ext cx="314591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行动要求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4482425" y="3738964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只有以开放、包容、负责任的态度参与创新，才能确保AI真正服务人类福祉，推动社会的进步与发展。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8215423" y="2586938"/>
            <a:ext cx="3177217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8105303" y="2994308"/>
            <a:ext cx="336088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历史正在书写，今天的认知与行动将决定我们与下一代的智能命运，需要我们共同努力，迎接智能时代的挑战与机遇。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569" y="2905299"/>
            <a:ext cx="6904069" cy="11519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90000"/>
              </a:lnSpc>
            </a:pPr>
            <a:r>
              <a:rPr lang="en-US" sz="6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91738" y="2026977"/>
            <a:ext cx="6904069" cy="11519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90000"/>
              </a:lnSpc>
            </a:pPr>
            <a:r>
              <a:rPr lang="en-US" sz="6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56000">
                      <a:srgbClr val="5684E9"/>
                    </a:gs>
                    <a:gs pos="100000">
                      <a:srgbClr val="014BB5"/>
                    </a:gs>
                  </a:gsLst>
                  <a:lin ang="2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  <p:pic>
        <p:nvPicPr>
          <p:cNvPr id="18" name="Image 1" descr="https://kimi-img.moonshot.cn/pub/slides/slides_tmpl/image/25-09-04-11:32:02-d2sggcm1bb2p4onbojv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4498975"/>
            <a:ext cx="2029460" cy="457200"/>
          </a:xfrm>
          <a:prstGeom prst="rect">
            <a:avLst/>
          </a:prstGeom>
        </p:spPr>
      </p:pic>
      <p:pic>
        <p:nvPicPr>
          <p:cNvPr id="19" name="Image 2" descr="https://kimi-img.moonshot.cn/pub/slides/slides_tmpl/image/25-09-04-11:32:02-d2sggcm1bb2p4onbojv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4498975"/>
            <a:ext cx="2029460" cy="4572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53745" y="4560570"/>
            <a:ext cx="1871345" cy="24864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2802255" y="4560570"/>
            <a:ext cx="2185670" cy="24864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时间：2025/12/08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497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全球演进：三起两落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1:32:10-d2sggem1bb2p4onbokl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43" y="1581381"/>
            <a:ext cx="11608234" cy="2044392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2" descr="https://kimi-img.moonshot.cn/pub/slides/slides_tmpl/image/25-09-04-11:32:11-d2sggeu1bb2p4onbokm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9" y="3187946"/>
            <a:ext cx="11737700" cy="2062219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4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3" descr="https://kimi-img.moonshot.cn/pub/slides/slides_tmpl/image/25-09-04-11:32:10-d2sggem1bb2p4onbokl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3" y="4745205"/>
            <a:ext cx="11608234" cy="204439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达特茅斯会议点燃AI之火</a:t>
            </a:r>
            <a:endParaRPr lang="en-US" sz="1600" dirty="0"/>
          </a:p>
        </p:txBody>
      </p:sp>
      <p:pic>
        <p:nvPicPr>
          <p:cNvPr id="17" name="Image 4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908357" y="2269553"/>
            <a:ext cx="935244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2"/>
          <p:cNvSpPr/>
          <p:nvPr/>
        </p:nvSpPr>
        <p:spPr>
          <a:xfrm>
            <a:off x="908357" y="2269553"/>
            <a:ext cx="935244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2412629" y="1964286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AI概念诞生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2321345" y="2254650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1956年达特茅斯会议首次提出“人工智能”概念，开启了AI研究的先河，为后续发展奠定了理论基础。</a:t>
            </a: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>
            <a:off x="10419352" y="3889703"/>
            <a:ext cx="851694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3" name="Text 16"/>
          <p:cNvSpPr/>
          <p:nvPr/>
        </p:nvSpPr>
        <p:spPr>
          <a:xfrm>
            <a:off x="10419352" y="3889703"/>
            <a:ext cx="851694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6258295" y="3537592"/>
            <a:ext cx="3663434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早期研究方向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2147779" y="3827956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早期研究聚焦于符号主义与逻辑推理，机器定理证明、跳棋程序等成果曾引发第一波热潮，展现了AI的初步潜力。</a:t>
            </a:r>
            <a:endParaRPr lang="en-US" sz="1600" dirty="0"/>
          </a:p>
        </p:txBody>
      </p:sp>
      <p:sp>
        <p:nvSpPr>
          <p:cNvPr id="26" name="Shape 19"/>
          <p:cNvSpPr/>
          <p:nvPr/>
        </p:nvSpPr>
        <p:spPr>
          <a:xfrm>
            <a:off x="919013" y="5440032"/>
            <a:ext cx="913931" cy="5915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7" name="Text 20"/>
          <p:cNvSpPr/>
          <p:nvPr/>
        </p:nvSpPr>
        <p:spPr>
          <a:xfrm>
            <a:off x="919013" y="5440032"/>
            <a:ext cx="913931" cy="5915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2412629" y="5109822"/>
            <a:ext cx="5268832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第一次AI寒冬</a:t>
            </a:r>
            <a:endParaRPr lang="en-US" sz="1600" dirty="0"/>
          </a:p>
        </p:txBody>
      </p:sp>
      <p:sp>
        <p:nvSpPr>
          <p:cNvPr id="29" name="Text 22"/>
          <p:cNvSpPr/>
          <p:nvPr/>
        </p:nvSpPr>
        <p:spPr>
          <a:xfrm>
            <a:off x="2321345" y="5400186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然而，受限于当时的计算力与数据匮乏，AI的许多承诺未能实现，导致1970年代步入第一次AI寒冬，资金缩减、舆论冷却，为后续发展埋下反思基调。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8" name="Image 1" descr="https://kimi-img.moonshot.cn/pub/slides/slides_tmpl/image/25-09-04-11:32:08-d2sgge61bb2p4onboka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55" y="1655432"/>
            <a:ext cx="6896100" cy="2413000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9-04-11:32:08-d2sgge61bb2p4onboka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35" y="3886568"/>
            <a:ext cx="6896100" cy="241300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6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2" name="Text 7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6" name="Text 11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8" name="Text 13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 rot="13500000">
            <a:off x="4011449" y="2163980"/>
            <a:ext cx="224914" cy="224914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 rot="13500000">
            <a:off x="4011449" y="2163980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 rot="13500000">
            <a:off x="5105057" y="4359683"/>
            <a:ext cx="224914" cy="224914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2" name="Text 17"/>
          <p:cNvSpPr/>
          <p:nvPr/>
        </p:nvSpPr>
        <p:spPr>
          <a:xfrm rot="13500000">
            <a:off x="5105057" y="4359683"/>
            <a:ext cx="224914" cy="22491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4" name="Text 1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5" name="Image 3" descr="https://kimi-img.moonshot.cn/pub/slides/slides_tmpl/image/25-09-04-11:32:09-d2sggee1bb2p4onboka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90" y="4097938"/>
            <a:ext cx="3124200" cy="1892300"/>
          </a:xfrm>
          <a:prstGeom prst="rect">
            <a:avLst/>
          </a:prstGeom>
        </p:spPr>
      </p:pic>
      <p:pic>
        <p:nvPicPr>
          <p:cNvPr id="26" name="Image 4" descr="https://kimi-img.moonshot.cn/pub/slides/slides_tmpl/image/25-09-04-11:32:09-d2sggee1bb2p4onbokb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0" y="1854716"/>
            <a:ext cx="3124200" cy="19050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专家系统复兴与统计转向</a:t>
            </a:r>
            <a:endParaRPr lang="en-US" sz="1600" dirty="0"/>
          </a:p>
        </p:txBody>
      </p:sp>
      <p:pic>
        <p:nvPicPr>
          <p:cNvPr id="2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4363924" y="2135725"/>
            <a:ext cx="4331168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专家系统兴起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4041702" y="2524833"/>
            <a:ext cx="6678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1980年代专家系统以规则库方式在医疗、金融领域商用，带来第二波热潮，展现了AI在特定领域的应用价值。</a:t>
            </a:r>
            <a:endParaRPr lang="en-US" sz="1600" dirty="0"/>
          </a:p>
        </p:txBody>
      </p:sp>
      <p:sp>
        <p:nvSpPr>
          <p:cNvPr id="31" name="Text 23"/>
          <p:cNvSpPr/>
          <p:nvPr/>
        </p:nvSpPr>
        <p:spPr>
          <a:xfrm>
            <a:off x="5457532" y="4331428"/>
            <a:ext cx="4331168" cy="307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局限与转向</a:t>
            </a:r>
            <a:endParaRPr lang="en-US" sz="1600" dirty="0"/>
          </a:p>
        </p:txBody>
      </p:sp>
      <p:sp>
        <p:nvSpPr>
          <p:cNvPr id="32" name="Text 24"/>
          <p:cNvSpPr/>
          <p:nvPr/>
        </p:nvSpPr>
        <p:spPr>
          <a:xfrm>
            <a:off x="5135310" y="4720536"/>
            <a:ext cx="6678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但专家系统存在知识获取瓶颈，维护成本高昂，叠加日本第五代机失利，引发第二次寒冬；同期统计学习悄然兴起，为后续机器学习浪潮奠定方法论基础。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1" descr="https://kimi-img.moonshot.cn/pub/slides/slides_tmpl/image/25-09-04-11:32:11-d2sggeu1bb2p4onbokq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86" y="2720043"/>
            <a:ext cx="2768600" cy="25908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深度学习引爆第三次浪潮</a:t>
            </a:r>
            <a:endParaRPr lang="en-US" sz="1600" dirty="0"/>
          </a:p>
        </p:txBody>
      </p:sp>
      <p:pic>
        <p:nvPicPr>
          <p:cNvPr id="13" name="Image 2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121940" y="3133213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5121940" y="3133213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090" y="1931145"/>
            <a:ext cx="369555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56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深度学习突破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546193" y="2208145"/>
            <a:ext cx="442280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2006年Hinton提出深度信念网络，2012年AlexNet在ImageNet夺冠，标志着深度学习的崛起，为AI发展注入新动力。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6693137" y="3133213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4"/>
          <p:cNvSpPr/>
          <p:nvPr/>
        </p:nvSpPr>
        <p:spPr>
          <a:xfrm>
            <a:off x="6693137" y="3133213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7614667" y="1931145"/>
            <a:ext cx="369555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56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技术驱动因素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7511770" y="2208145"/>
            <a:ext cx="442280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GPU算力与大数据的叠加，为深度学习提供了强大的技术支撑，推动了AI的快速发展。</a:t>
            </a:r>
            <a:endParaRPr lang="en-US" sz="1600" dirty="0"/>
          </a:p>
        </p:txBody>
      </p:sp>
      <p:sp>
        <p:nvSpPr>
          <p:cNvPr id="22" name="Shape 17"/>
          <p:cNvSpPr/>
          <p:nvPr/>
        </p:nvSpPr>
        <p:spPr>
          <a:xfrm>
            <a:off x="6693137" y="451826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3" name="Text 18"/>
          <p:cNvSpPr/>
          <p:nvPr/>
        </p:nvSpPr>
        <p:spPr>
          <a:xfrm>
            <a:off x="6693137" y="451826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7614667" y="4351616"/>
            <a:ext cx="369555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56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标志性突破</a:t>
            </a:r>
            <a:endParaRPr lang="en-US" sz="1600" dirty="0"/>
          </a:p>
        </p:txBody>
      </p:sp>
      <p:sp>
        <p:nvSpPr>
          <p:cNvPr id="25" name="Text 20"/>
          <p:cNvSpPr/>
          <p:nvPr/>
        </p:nvSpPr>
        <p:spPr>
          <a:xfrm>
            <a:off x="7511770" y="4628616"/>
            <a:ext cx="442280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AlphaGo、Transformer、GPT等标志性突破接踵而至，展现了AI在各个领域的强大潜力。</a:t>
            </a:r>
            <a:endParaRPr lang="en-US" sz="1600" dirty="0"/>
          </a:p>
        </p:txBody>
      </p:sp>
      <p:sp>
        <p:nvSpPr>
          <p:cNvPr id="26" name="Shape 21"/>
          <p:cNvSpPr/>
          <p:nvPr/>
        </p:nvSpPr>
        <p:spPr>
          <a:xfrm>
            <a:off x="5110217" y="4518261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7" name="Text 22"/>
          <p:cNvSpPr/>
          <p:nvPr/>
        </p:nvSpPr>
        <p:spPr>
          <a:xfrm>
            <a:off x="5110217" y="4518261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8" name="Text 23"/>
          <p:cNvSpPr/>
          <p:nvPr/>
        </p:nvSpPr>
        <p:spPr>
          <a:xfrm>
            <a:off x="649090" y="4351616"/>
            <a:ext cx="369555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56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产业渗透</a:t>
            </a:r>
            <a:endParaRPr lang="en-US" sz="1600" dirty="0"/>
          </a:p>
        </p:txBody>
      </p:sp>
      <p:sp>
        <p:nvSpPr>
          <p:cNvPr id="29" name="Text 24"/>
          <p:cNvSpPr/>
          <p:nvPr/>
        </p:nvSpPr>
        <p:spPr>
          <a:xfrm>
            <a:off x="546193" y="4665595"/>
            <a:ext cx="442280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AI从实验室走向千行百业，形成第三次全球热潮并持续至今，深刻改变了人类社会的发展轨迹。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7-d2sggdu1bb2p4onbok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19359" y="3709831"/>
            <a:ext cx="3832016" cy="10459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中国道路：从追赶到并跑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4-11:32:02-d2sggcm1bb2p4onboj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44615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4893310" y="1477010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13800" dirty="0">
                <a:gradFill rotWithShape="0" flip="none">
                  <a:gsLst>
                    <a:gs pos="0">
                      <a:srgbClr val="FFFFFF">
                        <a:alpha val="61000"/>
                      </a:srgbClr>
                    </a:gs>
                    <a:gs pos="28000">
                      <a:srgbClr val="FFFFFF">
                        <a:alpha val="61000"/>
                      </a:srgbClr>
                    </a:gs>
                    <a:gs pos="78000">
                      <a:srgbClr val="FFFFFF"/>
                    </a:gs>
                    <a:gs pos="100000">
                      <a:srgbClr val="FFFFFF"/>
                    </a:gs>
                  </a:gsLst>
                  <a:path path="circle">
                    <a:fillToRect r="100000" b="100000"/>
                  </a:path>
                  <a:tileRect t="-100000" l="-100000"/>
                </a:gradFill>
                <a:latin typeface="PingFang SC Medium" pitchFamily="34" charset="0"/>
                <a:ea typeface="PingFang SC Medium" pitchFamily="34" charset="-122"/>
                <a:cs typeface="PingFang SC Medium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12435" y="2997882"/>
            <a:ext cx="3057361" cy="353322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12435" y="2997882"/>
            <a:ext cx="3057361" cy="35332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924640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052814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105281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1183828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118382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1314843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1" descr="https://kimi-img.moonshot.cn/pub/slides/slides_tmpl/image/25-09-04-11:32:10-d2sggem1bb2p4onbokf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968" y="5375402"/>
            <a:ext cx="3073400" cy="1155700"/>
          </a:xfrm>
          <a:prstGeom prst="rect">
            <a:avLst/>
          </a:prstGeom>
        </p:spPr>
      </p:pic>
      <p:pic>
        <p:nvPicPr>
          <p:cNvPr id="14" name="Image 2" descr="https://kimi-img.moonshot.cn/pub/slides/slides_tmpl/image/25-09-04-11:32:10-d2sggem1bb2p4onbokg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64" y="1855331"/>
            <a:ext cx="3060700" cy="1168400"/>
          </a:xfrm>
          <a:prstGeom prst="rect">
            <a:avLst/>
          </a:prstGeom>
        </p:spPr>
      </p:pic>
      <p:pic>
        <p:nvPicPr>
          <p:cNvPr id="15" name="Image 3" descr="https://kimi-img.moonshot.cn/pub/slides/slides_tmpl/image/25-09-04-11:32:10-d2sggem1bb2p4onbokh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79" y="1840349"/>
            <a:ext cx="3073400" cy="11684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 rot="13500000">
            <a:off x="1140115" y="3242306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7" name="Text 11"/>
          <p:cNvSpPr/>
          <p:nvPr/>
        </p:nvSpPr>
        <p:spPr>
          <a:xfrm rot="13500000">
            <a:off x="1140115" y="3242306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>
            <a:off x="8366823" y="2997882"/>
            <a:ext cx="3057361" cy="3533220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8366823" y="2997882"/>
            <a:ext cx="3057361" cy="35332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 rot="13500000">
            <a:off x="8494503" y="3242306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1" name="Text 15"/>
          <p:cNvSpPr/>
          <p:nvPr/>
        </p:nvSpPr>
        <p:spPr>
          <a:xfrm rot="13500000">
            <a:off x="8494503" y="3242306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>
            <a:off x="4683098" y="1846173"/>
            <a:ext cx="3057361" cy="3529229"/>
          </a:xfrm>
          <a:prstGeom prst="rect">
            <a:avLst/>
          </a:prstGeom>
          <a:solidFill>
            <a:srgbClr val="FFFFFF">
              <a:alpha val="8235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4683098" y="1846173"/>
            <a:ext cx="3057361" cy="352922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 rot="13500000">
            <a:off x="4810778" y="2071497"/>
            <a:ext cx="190478" cy="190478"/>
          </a:xfrm>
          <a:prstGeom prst="rtTriangle">
            <a:avLst/>
          </a:prstGeom>
          <a:gradFill rotWithShape="1" flip="none">
            <a:gsLst>
              <a:gs pos="0">
                <a:srgbClr val="004BA0"/>
              </a:gs>
              <a:gs pos="50000">
                <a:srgbClr val="1F5EC3"/>
              </a:gs>
              <a:gs pos="100000">
                <a:srgbClr val="4E96D8"/>
              </a:gs>
            </a:gsLst>
            <a:lin ang="5400000" scaled="1"/>
          </a:gra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25" name="Text 19"/>
          <p:cNvSpPr/>
          <p:nvPr/>
        </p:nvSpPr>
        <p:spPr>
          <a:xfrm rot="13500000">
            <a:off x="4810778" y="2071497"/>
            <a:ext cx="190478" cy="19047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863计划启动早期布局</a:t>
            </a:r>
            <a:endParaRPr lang="en-US" sz="1600" dirty="0"/>
          </a:p>
        </p:txBody>
      </p:sp>
      <p:pic>
        <p:nvPicPr>
          <p:cNvPr id="27" name="Image 4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1222102" y="24747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22"/>
          <p:cNvSpPr/>
          <p:nvPr/>
        </p:nvSpPr>
        <p:spPr>
          <a:xfrm>
            <a:off x="1222102" y="24747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0" name="Text 23"/>
          <p:cNvSpPr/>
          <p:nvPr/>
        </p:nvSpPr>
        <p:spPr>
          <a:xfrm>
            <a:off x="1453125" y="3228542"/>
            <a:ext cx="2501681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学科恢复与计划启动</a:t>
            </a:r>
            <a:endParaRPr lang="en-US" sz="1600" dirty="0"/>
          </a:p>
        </p:txBody>
      </p:sp>
      <p:sp>
        <p:nvSpPr>
          <p:cNvPr id="31" name="Text 24"/>
          <p:cNvSpPr/>
          <p:nvPr/>
        </p:nvSpPr>
        <p:spPr>
          <a:xfrm>
            <a:off x="1111834" y="3739523"/>
            <a:ext cx="2911569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1978年后中国高校恢复AI课程，1986年863计划首次设立智能计算机主题，投入专家系统、汉字识别等研究，初步形成学科梯队。</a:t>
            </a:r>
            <a:endParaRPr lang="en-US" sz="1600" dirty="0"/>
          </a:p>
        </p:txBody>
      </p:sp>
      <p:sp>
        <p:nvSpPr>
          <p:cNvPr id="32" name="Shape 25"/>
          <p:cNvSpPr/>
          <p:nvPr/>
        </p:nvSpPr>
        <p:spPr>
          <a:xfrm>
            <a:off x="4892765" y="54024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6"/>
          <p:cNvSpPr/>
          <p:nvPr/>
        </p:nvSpPr>
        <p:spPr>
          <a:xfrm>
            <a:off x="4892765" y="54024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4" name="Text 27"/>
          <p:cNvSpPr/>
          <p:nvPr/>
        </p:nvSpPr>
        <p:spPr>
          <a:xfrm>
            <a:off x="5123788" y="2057733"/>
            <a:ext cx="2501681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早期研究特点</a:t>
            </a:r>
            <a:endParaRPr lang="en-US" sz="1600" dirty="0"/>
          </a:p>
        </p:txBody>
      </p:sp>
      <p:sp>
        <p:nvSpPr>
          <p:cNvPr id="35" name="Text 28"/>
          <p:cNvSpPr/>
          <p:nvPr/>
        </p:nvSpPr>
        <p:spPr>
          <a:xfrm>
            <a:off x="4782497" y="2568714"/>
            <a:ext cx="2911569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受限于封闭国际环境，研究以跟随为主，与美国存在代差，但奠定了人才与制度基础，为后续发展积累了宝贵经验。</a:t>
            </a:r>
            <a:endParaRPr lang="en-US" sz="1600" dirty="0"/>
          </a:p>
        </p:txBody>
      </p:sp>
      <p:sp>
        <p:nvSpPr>
          <p:cNvPr id="36" name="Shape 29"/>
          <p:cNvSpPr/>
          <p:nvPr/>
        </p:nvSpPr>
        <p:spPr>
          <a:xfrm>
            <a:off x="8576490" y="2474715"/>
            <a:ext cx="652471" cy="5258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7" name="Text 30"/>
          <p:cNvSpPr/>
          <p:nvPr/>
        </p:nvSpPr>
        <p:spPr>
          <a:xfrm>
            <a:off x="8576490" y="2474715"/>
            <a:ext cx="652471" cy="52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8" name="Text 31"/>
          <p:cNvSpPr/>
          <p:nvPr/>
        </p:nvSpPr>
        <p:spPr>
          <a:xfrm>
            <a:off x="8807513" y="3228542"/>
            <a:ext cx="2494713" cy="13573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这一时期的布局为中国AI的长远发展奠定了坚实基础，培养了一批专业人才，推动了相关学科的建设与发展。</a:t>
            </a:r>
            <a:endParaRPr lang="en-US" sz="1600" dirty="0"/>
          </a:p>
        </p:txBody>
      </p:sp>
      <p:sp>
        <p:nvSpPr>
          <p:cNvPr id="39" name="Text 32"/>
          <p:cNvSpPr/>
          <p:nvPr/>
        </p:nvSpPr>
        <p:spPr>
          <a:xfrm>
            <a:off x="8466222" y="3739523"/>
            <a:ext cx="2911569" cy="2668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1:32:05-d2sggde1bb2p4onbok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9" y="-1"/>
            <a:ext cx="12194137" cy="686582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1:32:10-d2sggem1bb2p4onbokk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7" y="1736336"/>
            <a:ext cx="10151467" cy="1622141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2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7" y="2472057"/>
            <a:ext cx="1219200" cy="1219200"/>
          </a:xfrm>
          <a:prstGeom prst="rect">
            <a:avLst/>
          </a:prstGeom>
        </p:spPr>
      </p:pic>
      <p:pic>
        <p:nvPicPr>
          <p:cNvPr id="11" name="Image 3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23" y="1282634"/>
            <a:ext cx="1219200" cy="1219200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4" descr="https://kimi-img.moonshot.cn/pub/slides/slides_tmpl/image/25-09-04-11:32:10-d2sggem1bb2p4onbokj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303" y="1967581"/>
            <a:ext cx="1219200" cy="12192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solidFill>
            <a:srgbClr val="517BDA"/>
          </a:solidFill>
          <a:ln/>
          <a:effectLst>
            <a:outerShdw sx="100000" sy="100000" kx="0" ky="0" algn="bl" rotWithShape="0" blurRad="145102" dist="50800" dir="2700000">
              <a:srgbClr val="517bda">
                <a:alpha val="76471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11358882" y="6059762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互联网催生数据与场景红利</a:t>
            </a:r>
            <a:endParaRPr lang="en-US" sz="1600" dirty="0"/>
          </a:p>
        </p:txBody>
      </p:sp>
      <p:pic>
        <p:nvPicPr>
          <p:cNvPr id="18" name="Image 5" descr="https://kimi-img.moonshot.cn/pub/slides/slides_tmpl/image/25-09-04-11:32:02-d2sggcm1bb2p4onbok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2" y="495145"/>
            <a:ext cx="1371600" cy="304800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2"/>
          <p:cNvSpPr/>
          <p:nvPr/>
        </p:nvSpPr>
        <p:spPr>
          <a:xfrm>
            <a:off x="988010" y="2887496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980435" y="3709885"/>
            <a:ext cx="3145914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互联网浪潮</a:t>
            </a:r>
            <a:endParaRPr lang="en-US" sz="1600" dirty="0"/>
          </a:p>
        </p:txBody>
      </p:sp>
      <p:sp>
        <p:nvSpPr>
          <p:cNvPr id="22" name="Text 14"/>
          <p:cNvSpPr/>
          <p:nvPr/>
        </p:nvSpPr>
        <p:spPr>
          <a:xfrm>
            <a:off x="900224" y="4069952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2000年后互联网普及带来海量数据与线上场景，为AI发展提供了丰富的土壤，推动了相关技术的快速进步。</a:t>
            </a:r>
            <a:endParaRPr lang="en-US" sz="1600" dirty="0"/>
          </a:p>
        </p:txBody>
      </p:sp>
      <p:sp>
        <p:nvSpPr>
          <p:cNvPr id="23" name="Shape 15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Text 16"/>
          <p:cNvSpPr/>
          <p:nvPr/>
        </p:nvSpPr>
        <p:spPr>
          <a:xfrm>
            <a:off x="4552356" y="2399512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5" name="Text 17"/>
          <p:cNvSpPr/>
          <p:nvPr/>
        </p:nvSpPr>
        <p:spPr>
          <a:xfrm>
            <a:off x="4589908" y="3340917"/>
            <a:ext cx="3145915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产业推动</a:t>
            </a:r>
            <a:endParaRPr lang="en-US" sz="1600" dirty="0"/>
          </a:p>
        </p:txBody>
      </p:sp>
      <p:sp>
        <p:nvSpPr>
          <p:cNvPr id="26" name="Text 18"/>
          <p:cNvSpPr/>
          <p:nvPr/>
        </p:nvSpPr>
        <p:spPr>
          <a:xfrm>
            <a:off x="4482425" y="3738964"/>
            <a:ext cx="336088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BAT等巨头投入搜索、推荐、支付AI研发，海归人才回流，开源社区壮大，计算机视觉、语音识别在国际竞赛中夺冠，中国从学术跟随转向应用并跑。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8" name="Text 20"/>
          <p:cNvSpPr/>
          <p:nvPr/>
        </p:nvSpPr>
        <p:spPr>
          <a:xfrm>
            <a:off x="8012876" y="1697449"/>
            <a:ext cx="665094" cy="295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1"/>
          <p:cNvSpPr/>
          <p:nvPr/>
        </p:nvSpPr>
        <p:spPr>
          <a:xfrm>
            <a:off x="8215423" y="2586938"/>
            <a:ext cx="3177217" cy="2815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gradFill rotWithShape="0" flip="none">
                  <a:gsLst>
                    <a:gs pos="0">
                      <a:srgbClr val="30B0FE">
                        <a:alpha val="77000"/>
                      </a:srgbClr>
                    </a:gs>
                    <a:gs pos="10000">
                      <a:srgbClr val="30B0FE">
                        <a:alpha val="77000"/>
                      </a:srgbClr>
                    </a:gs>
                    <a:gs pos="70000">
                      <a:srgbClr val="5684E9"/>
                    </a:gs>
                    <a:gs pos="100000">
                      <a:srgbClr val="014BB5"/>
                    </a:gs>
                  </a:gsLst>
                  <a:lin ang="48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战略意义</a:t>
            </a:r>
            <a:endParaRPr lang="en-US" sz="1600" dirty="0"/>
          </a:p>
        </p:txBody>
      </p:sp>
      <p:sp>
        <p:nvSpPr>
          <p:cNvPr id="30" name="Text 22"/>
          <p:cNvSpPr/>
          <p:nvPr/>
        </p:nvSpPr>
        <p:spPr>
          <a:xfrm>
            <a:off x="8105303" y="2994308"/>
            <a:ext cx="336088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这一时期的发展使中国在AI应用领域崭露头角，缩小了与国际先进水平的差距，为后续的快速发展奠定了坚实基础。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人工智能发展史：全球演进与中国道路</dc:title>
  <dc:subject>人工智能发展史：全球演进与中国道路</dc:subject>
  <dc:creator>Kimi</dc:creator>
  <cp:lastModifiedBy>Kimi</cp:lastModifiedBy>
  <cp:revision>1</cp:revision>
  <dcterms:created xsi:type="dcterms:W3CDTF">2025-12-08T15:03:26Z</dcterms:created>
  <dcterms:modified xsi:type="dcterms:W3CDTF">2025-12-08T15:03:26Z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{"Label":"人工智能发展史：全球演进与中国道路","ContentProducer":"001191110108MACG2KBH8F10000","ProduceID":"d4reepgge03jh25tiamg","ReservedCode1":"","ContentPropagator":"001191110108MACG2KBH8F20000","PropagateID":"d4reepgge03jh25tiamg","ReservedCode2":""}</vt:lpwstr>
  </property>
</Properties>
</file>