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image" Target="../media/image-14-2.jpeg"/><Relationship Id="rId3" Type="http://schemas.openxmlformats.org/officeDocument/2006/relationships/image" Target="../media/image-14-3.jpeg"/><Relationship Id="rId4" Type="http://schemas.openxmlformats.org/officeDocument/2006/relationships/image" Target="../media/image-14-4.jpeg"/><Relationship Id="rId5" Type="http://schemas.openxmlformats.org/officeDocument/2006/relationships/image" Target="../media/image-14-5.jpe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e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jpeg"/><Relationship Id="rId3" Type="http://schemas.openxmlformats.org/officeDocument/2006/relationships/image" Target="../media/image-7-3.jpeg"/><Relationship Id="rId4" Type="http://schemas.openxmlformats.org/officeDocument/2006/relationships/image" Target="../media/image-7-4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500188"/>
            <a:ext cx="80010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2025一起向未来班会</a:t>
            </a:r>
            <a:endParaRPr lang="en-US" sz="3750" dirty="0"/>
          </a:p>
        </p:txBody>
      </p:sp>
      <p:sp>
        <p:nvSpPr>
          <p:cNvPr id="4" name="Text 1"/>
          <p:cNvSpPr/>
          <p:nvPr/>
        </p:nvSpPr>
        <p:spPr>
          <a:xfrm>
            <a:off x="571500" y="2243138"/>
            <a:ext cx="80010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endParaRPr lang="en-US" sz="2250" dirty="0"/>
          </a:p>
        </p:txBody>
      </p:sp>
      <p:sp>
        <p:nvSpPr>
          <p:cNvPr id="5" name="Shape 2"/>
          <p:cNvSpPr/>
          <p:nvPr/>
        </p:nvSpPr>
        <p:spPr>
          <a:xfrm>
            <a:off x="571500" y="2976563"/>
            <a:ext cx="604838" cy="1143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6" name="Text 3"/>
          <p:cNvSpPr/>
          <p:nvPr/>
        </p:nvSpPr>
        <p:spPr>
          <a:xfrm>
            <a:off x="571500" y="3424238"/>
            <a:ext cx="80010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725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通义智能PPT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新时代青少年的责任与使命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33400" y="2095500"/>
            <a:ext cx="23368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角色定位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533400" y="2495550"/>
            <a:ext cx="8001000" cy="19050"/>
          </a:xfrm>
          <a:prstGeom prst="rect">
            <a:avLst/>
          </a:prstGeom>
          <a:solidFill>
            <a:srgbClr val="01A04E"/>
          </a:solidFill>
          <a:ln/>
        </p:spPr>
      </p:sp>
      <p:sp>
        <p:nvSpPr>
          <p:cNvPr id="8" name="Shape 5"/>
          <p:cNvSpPr/>
          <p:nvPr/>
        </p:nvSpPr>
        <p:spPr>
          <a:xfrm>
            <a:off x="1647031" y="2457450"/>
            <a:ext cx="109538" cy="109538"/>
          </a:xfrm>
          <a:prstGeom prst="roundRect">
            <a:avLst>
              <a:gd name="adj" fmla="val 50000"/>
            </a:avLst>
          </a:prstGeom>
          <a:solidFill>
            <a:srgbClr val="01A04E"/>
          </a:solidFill>
          <a:ln/>
        </p:spPr>
      </p:sp>
      <p:sp>
        <p:nvSpPr>
          <p:cNvPr id="9" name="Text 6"/>
          <p:cNvSpPr/>
          <p:nvPr/>
        </p:nvSpPr>
        <p:spPr>
          <a:xfrm>
            <a:off x="533400" y="2719388"/>
            <a:ext cx="23368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作为新时代的青少年，我们不仅是家庭的希望，更是国家和社会的未来。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3251200" y="2095500"/>
            <a:ext cx="23368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社会责任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4364831" y="2457450"/>
            <a:ext cx="109538" cy="109538"/>
          </a:xfrm>
          <a:prstGeom prst="roundRect">
            <a:avLst>
              <a:gd name="adj" fmla="val 50000"/>
            </a:avLst>
          </a:prstGeom>
          <a:solidFill>
            <a:srgbClr val="01A04E"/>
          </a:solidFill>
          <a:ln/>
        </p:spPr>
      </p:sp>
      <p:sp>
        <p:nvSpPr>
          <p:cNvPr id="12" name="Text 9"/>
          <p:cNvSpPr/>
          <p:nvPr/>
        </p:nvSpPr>
        <p:spPr>
          <a:xfrm>
            <a:off x="3251200" y="2719388"/>
            <a:ext cx="23368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我们肩负着传承文化、创新科技、保护环境和促进社会和谐的重要责任。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5969000" y="2095500"/>
            <a:ext cx="23368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使命意识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 rot="5400000">
            <a:off x="8524875" y="2452688"/>
            <a:ext cx="119063" cy="104775"/>
          </a:xfrm>
          <a:prstGeom prst="triangle">
            <a:avLst/>
          </a:prstGeom>
          <a:solidFill>
            <a:srgbClr val="01A04E"/>
          </a:solidFill>
          <a:ln/>
        </p:spPr>
      </p:sp>
      <p:sp>
        <p:nvSpPr>
          <p:cNvPr id="15" name="Shape 12"/>
          <p:cNvSpPr/>
          <p:nvPr/>
        </p:nvSpPr>
        <p:spPr>
          <a:xfrm>
            <a:off x="7082631" y="2457450"/>
            <a:ext cx="109538" cy="109538"/>
          </a:xfrm>
          <a:prstGeom prst="roundRect">
            <a:avLst>
              <a:gd name="adj" fmla="val 50000"/>
            </a:avLst>
          </a:prstGeom>
          <a:solidFill>
            <a:srgbClr val="01A04E"/>
          </a:solidFill>
          <a:ln/>
        </p:spPr>
      </p:sp>
      <p:sp>
        <p:nvSpPr>
          <p:cNvPr id="16" name="Text 13"/>
          <p:cNvSpPr/>
          <p:nvPr/>
        </p:nvSpPr>
        <p:spPr>
          <a:xfrm>
            <a:off x="5969000" y="2719388"/>
            <a:ext cx="23368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培养强烈的使命感，积极参与公益活动，为构建美好社会贡献青春力量。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践行社会责任的行动方案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71500" y="2095500"/>
            <a:ext cx="24130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71500" y="2424113"/>
            <a:ext cx="2413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具体行动方案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571500" y="2671763"/>
            <a:ext cx="24130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制定详细的行动计划，如参与环保项目、志愿服务，将社会责任融入日常行为。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3365500" y="2095500"/>
            <a:ext cx="24130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3365500" y="2424113"/>
            <a:ext cx="2413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实例分享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3365500" y="2671763"/>
            <a:ext cx="24130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分享同学参与社区服务、公益捐赠等实例，激发更多创意行动。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6159500" y="2095500"/>
            <a:ext cx="24130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6159500" y="2424113"/>
            <a:ext cx="2413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积极影响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6159500" y="2671763"/>
            <a:ext cx="24130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讨论如何通过小行动产生大影响，鼓励持续关注并参与社会公益活动。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314700"/>
            <a:ext cx="47625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创新与实践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04</a:t>
            </a:r>
            <a:endParaRPr lang="en-US" sz="2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激发创新思维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71500" y="2095500"/>
            <a:ext cx="2413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创新思维的重要性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71500" y="2343150"/>
            <a:ext cx="24130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创新是推动社会进步的关键，它能帮助我们解决复杂问题，创造新价值。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3365500" y="2095500"/>
            <a:ext cx="2413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创新思维的方法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3365500" y="2343150"/>
            <a:ext cx="24130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学会提问、联想、观察、实验，这些都是培养创新思维的有效途径。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6159500" y="2095500"/>
            <a:ext cx="2413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案例分析：苹果公司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6159500" y="2343150"/>
            <a:ext cx="24130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苹果公司通过不断挑战现状，推出革命性产品，如iPhone，展示了创新的力量。</a:t>
            </a:r>
            <a:endParaRPr lang="en-US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实用的创新方法和工具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8333" b="8333"/>
          <a:stretch/>
        </p:blipFill>
        <p:spPr>
          <a:xfrm>
            <a:off x="571500" y="1752600"/>
            <a:ext cx="1714500" cy="14287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66750" y="3371850"/>
            <a:ext cx="1524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创新思维训练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666750" y="3619500"/>
            <a:ext cx="15240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推荐《创新者的窘境》等书籍，提升创新意识与技能。</a:t>
            </a:r>
            <a:endParaRPr lang="en-US" sz="10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8333" b="8333"/>
          <a:stretch/>
        </p:blipFill>
        <p:spPr>
          <a:xfrm>
            <a:off x="2667000" y="1752600"/>
            <a:ext cx="1714500" cy="142875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762250" y="3371850"/>
            <a:ext cx="1524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设计思维应用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2762250" y="3619500"/>
            <a:ext cx="15240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采用以人为本的设计流程，解决复杂问题，促进创新。</a:t>
            </a:r>
            <a:endParaRPr lang="en-US" sz="10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8333" b="8333"/>
          <a:stretch/>
        </p:blipFill>
        <p:spPr>
          <a:xfrm>
            <a:off x="4762500" y="1752600"/>
            <a:ext cx="1714500" cy="142875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857750" y="3371850"/>
            <a:ext cx="1524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创新工具介绍</a:t>
            </a:r>
            <a:endParaRPr lang="en-US" sz="1200" dirty="0"/>
          </a:p>
        </p:txBody>
      </p:sp>
      <p:sp>
        <p:nvSpPr>
          <p:cNvPr id="14" name="Text 8"/>
          <p:cNvSpPr/>
          <p:nvPr/>
        </p:nvSpPr>
        <p:spPr>
          <a:xfrm>
            <a:off x="4857750" y="3619500"/>
            <a:ext cx="15240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利用MindMeister等思维导图软件，激发创意，整理思路。</a:t>
            </a:r>
            <a:endParaRPr lang="en-US" sz="105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8333" b="8333"/>
          <a:stretch/>
        </p:blipFill>
        <p:spPr>
          <a:xfrm>
            <a:off x="6858000" y="1752600"/>
            <a:ext cx="1714500" cy="142875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953250" y="3371850"/>
            <a:ext cx="1524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实践案例分析</a:t>
            </a:r>
            <a:endParaRPr lang="en-US" sz="1200" dirty="0"/>
          </a:p>
        </p:txBody>
      </p:sp>
      <p:sp>
        <p:nvSpPr>
          <p:cNvPr id="17" name="Text 10"/>
          <p:cNvSpPr/>
          <p:nvPr/>
        </p:nvSpPr>
        <p:spPr>
          <a:xfrm>
            <a:off x="6953250" y="3619500"/>
            <a:ext cx="15240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学习苹果、特斯拉等企业创新案例，理解创新背后的逻辑。</a:t>
            </a:r>
            <a:endParaRPr lang="en-US" sz="10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314700"/>
            <a:ext cx="47625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团结合作，共创辉煌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05</a:t>
            </a:r>
            <a:endParaRPr lang="en-US" sz="2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团队合作的重要性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1190625" y="2095500"/>
            <a:ext cx="476250" cy="4762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71500" y="2686050"/>
            <a:ext cx="1714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协同效应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571500" y="2933700"/>
            <a:ext cx="17145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团队合作能产生1+1&gt;2的效果，每位成员的独特技能和视角互补，共同解决问题更高效。</a:t>
            </a:r>
            <a:endParaRPr lang="en-US" sz="10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3286125" y="2095500"/>
            <a:ext cx="476250" cy="47625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667000" y="2686050"/>
            <a:ext cx="1714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信任基石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2667000" y="2933700"/>
            <a:ext cx="17145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建立在相互信任基础上的团队，成员间能开放沟通，共享信息，促进决策的透明和公正。</a:t>
            </a:r>
            <a:endParaRPr lang="en-US" sz="10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5381625" y="2095500"/>
            <a:ext cx="476250" cy="47625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62500" y="2686050"/>
            <a:ext cx="1714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风险共担</a:t>
            </a:r>
            <a:endParaRPr lang="en-US" sz="1200" dirty="0"/>
          </a:p>
        </p:txBody>
      </p:sp>
      <p:sp>
        <p:nvSpPr>
          <p:cNvPr id="14" name="Text 8"/>
          <p:cNvSpPr/>
          <p:nvPr/>
        </p:nvSpPr>
        <p:spPr>
          <a:xfrm>
            <a:off x="4762500" y="2933700"/>
            <a:ext cx="17145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面对挑战时，团队成员共同承担风险，减轻个人压力，增强集体应对复杂问题的能力。</a:t>
            </a:r>
            <a:endParaRPr lang="en-US" sz="105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7477125" y="2095500"/>
            <a:ext cx="476250" cy="47625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858000" y="2686050"/>
            <a:ext cx="1714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创新源泉</a:t>
            </a:r>
            <a:endParaRPr lang="en-US" sz="1200" dirty="0"/>
          </a:p>
        </p:txBody>
      </p:sp>
      <p:sp>
        <p:nvSpPr>
          <p:cNvPr id="17" name="Text 10"/>
          <p:cNvSpPr/>
          <p:nvPr/>
        </p:nvSpPr>
        <p:spPr>
          <a:xfrm>
            <a:off x="6858000" y="2933700"/>
            <a:ext cx="17145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多样化的团队背景激发创意碰撞，不同观点的融合是创新思维的温床，推动项目突破常规。</a:t>
            </a:r>
            <a:endParaRPr lang="en-US" sz="10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增强班级凝聚力的团队活动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33400" y="2095500"/>
            <a:ext cx="165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团队拼图游戏</a:t>
            </a:r>
            <a:endParaRPr lang="en-US" sz="1200" dirty="0"/>
          </a:p>
        </p:txBody>
      </p:sp>
      <p:sp>
        <p:nvSpPr>
          <p:cNvPr id="7" name="Shape 4"/>
          <p:cNvSpPr/>
          <p:nvPr/>
        </p:nvSpPr>
        <p:spPr>
          <a:xfrm>
            <a:off x="533400" y="2495550"/>
            <a:ext cx="8001000" cy="19050"/>
          </a:xfrm>
          <a:prstGeom prst="rect">
            <a:avLst/>
          </a:prstGeom>
          <a:solidFill>
            <a:srgbClr val="01A04E"/>
          </a:solidFill>
          <a:ln/>
        </p:spPr>
      </p:sp>
      <p:sp>
        <p:nvSpPr>
          <p:cNvPr id="8" name="Shape 5"/>
          <p:cNvSpPr/>
          <p:nvPr/>
        </p:nvSpPr>
        <p:spPr>
          <a:xfrm>
            <a:off x="1307306" y="2457450"/>
            <a:ext cx="109538" cy="109538"/>
          </a:xfrm>
          <a:prstGeom prst="roundRect">
            <a:avLst>
              <a:gd name="adj" fmla="val 50000"/>
            </a:avLst>
          </a:prstGeom>
          <a:solidFill>
            <a:srgbClr val="01A04E"/>
          </a:solidFill>
          <a:ln/>
        </p:spPr>
      </p:sp>
      <p:sp>
        <p:nvSpPr>
          <p:cNvPr id="9" name="Text 6"/>
          <p:cNvSpPr/>
          <p:nvPr/>
        </p:nvSpPr>
        <p:spPr>
          <a:xfrm>
            <a:off x="533400" y="2719388"/>
            <a:ext cx="165735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每位成员获得拼图一块，只有合作才能完成整幅图案，象征班级团结的力量。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2571750" y="2095500"/>
            <a:ext cx="165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信任背摔</a:t>
            </a:r>
            <a:endParaRPr lang="en-US" sz="1200" dirty="0"/>
          </a:p>
        </p:txBody>
      </p:sp>
      <p:sp>
        <p:nvSpPr>
          <p:cNvPr id="11" name="Shape 8"/>
          <p:cNvSpPr/>
          <p:nvPr/>
        </p:nvSpPr>
        <p:spPr>
          <a:xfrm>
            <a:off x="3345656" y="2457450"/>
            <a:ext cx="109538" cy="109538"/>
          </a:xfrm>
          <a:prstGeom prst="roundRect">
            <a:avLst>
              <a:gd name="adj" fmla="val 50000"/>
            </a:avLst>
          </a:prstGeom>
          <a:solidFill>
            <a:srgbClr val="01A04E"/>
          </a:solidFill>
          <a:ln/>
        </p:spPr>
      </p:sp>
      <p:sp>
        <p:nvSpPr>
          <p:cNvPr id="12" name="Text 9"/>
          <p:cNvSpPr/>
          <p:nvPr/>
        </p:nvSpPr>
        <p:spPr>
          <a:xfrm>
            <a:off x="2571750" y="2719388"/>
            <a:ext cx="165735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轮流站在高处背对队友倒下，体验信任与被信任，加深彼此间的信赖感。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610100" y="2095500"/>
            <a:ext cx="165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盲人方阵</a:t>
            </a:r>
            <a:endParaRPr lang="en-US" sz="1200" dirty="0"/>
          </a:p>
        </p:txBody>
      </p:sp>
      <p:sp>
        <p:nvSpPr>
          <p:cNvPr id="14" name="Shape 11"/>
          <p:cNvSpPr/>
          <p:nvPr/>
        </p:nvSpPr>
        <p:spPr>
          <a:xfrm>
            <a:off x="5384006" y="2457450"/>
            <a:ext cx="109538" cy="109538"/>
          </a:xfrm>
          <a:prstGeom prst="roundRect">
            <a:avLst>
              <a:gd name="adj" fmla="val 50000"/>
            </a:avLst>
          </a:prstGeom>
          <a:solidFill>
            <a:srgbClr val="01A04E"/>
          </a:solidFill>
          <a:ln/>
        </p:spPr>
      </p:sp>
      <p:sp>
        <p:nvSpPr>
          <p:cNvPr id="15" name="Text 12"/>
          <p:cNvSpPr/>
          <p:nvPr/>
        </p:nvSpPr>
        <p:spPr>
          <a:xfrm>
            <a:off x="4610100" y="2719388"/>
            <a:ext cx="165735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蒙眼协作搭建绳索方阵，考验非视觉沟通与团队协作能力。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6648450" y="2095500"/>
            <a:ext cx="165735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创意接力赛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 rot="5400000">
            <a:off x="8524875" y="2452688"/>
            <a:ext cx="119063" cy="104775"/>
          </a:xfrm>
          <a:prstGeom prst="triangle">
            <a:avLst/>
          </a:prstGeom>
          <a:solidFill>
            <a:srgbClr val="01A04E"/>
          </a:solidFill>
          <a:ln/>
        </p:spPr>
      </p:sp>
      <p:sp>
        <p:nvSpPr>
          <p:cNvPr id="18" name="Shape 15"/>
          <p:cNvSpPr/>
          <p:nvPr/>
        </p:nvSpPr>
        <p:spPr>
          <a:xfrm>
            <a:off x="7422356" y="2457450"/>
            <a:ext cx="109538" cy="109538"/>
          </a:xfrm>
          <a:prstGeom prst="roundRect">
            <a:avLst>
              <a:gd name="adj" fmla="val 50000"/>
            </a:avLst>
          </a:prstGeom>
          <a:solidFill>
            <a:srgbClr val="01A04E"/>
          </a:solidFill>
          <a:ln/>
        </p:spPr>
      </p:sp>
      <p:sp>
        <p:nvSpPr>
          <p:cNvPr id="19" name="Text 16"/>
          <p:cNvSpPr/>
          <p:nvPr/>
        </p:nvSpPr>
        <p:spPr>
          <a:xfrm>
            <a:off x="6648450" y="2719388"/>
            <a:ext cx="165735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结合智力与体力的接力比赛，鼓励创新思维，展现团队多样才能。</a:t>
            </a:r>
            <a:endParaRPr lang="en-US" sz="10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2014538"/>
            <a:ext cx="80010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THANKS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3014663"/>
            <a:ext cx="604838" cy="114300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3462337"/>
            <a:ext cx="8001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120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PPT内容由通义AI生成，访问tongyi.ai智能生成更多PPT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295275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3433763"/>
            <a:ext cx="1857375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content</a:t>
            </a:r>
            <a:endParaRPr lang="en-US" sz="3750" dirty="0"/>
          </a:p>
        </p:txBody>
      </p:sp>
      <p:sp>
        <p:nvSpPr>
          <p:cNvPr id="5" name="Text 2"/>
          <p:cNvSpPr/>
          <p:nvPr/>
        </p:nvSpPr>
        <p:spPr>
          <a:xfrm>
            <a:off x="571500" y="4176713"/>
            <a:ext cx="180975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目录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3524250" y="988219"/>
            <a:ext cx="35242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038"/>
              </a:lnSpc>
              <a:buNone/>
            </a:pPr>
            <a:r>
              <a:rPr lang="en-US" sz="1875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875" dirty="0"/>
          </a:p>
        </p:txBody>
      </p:sp>
      <p:sp>
        <p:nvSpPr>
          <p:cNvPr id="7" name="Text 4"/>
          <p:cNvSpPr/>
          <p:nvPr/>
        </p:nvSpPr>
        <p:spPr>
          <a:xfrm>
            <a:off x="3990975" y="1059656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回顾与展望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3990975" y="1307306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3524250" y="1616869"/>
            <a:ext cx="35242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038"/>
              </a:lnSpc>
              <a:buNone/>
            </a:pPr>
            <a:r>
              <a:rPr lang="en-US" sz="1875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875" dirty="0"/>
          </a:p>
        </p:txBody>
      </p:sp>
      <p:sp>
        <p:nvSpPr>
          <p:cNvPr id="10" name="Text 7"/>
          <p:cNvSpPr/>
          <p:nvPr/>
        </p:nvSpPr>
        <p:spPr>
          <a:xfrm>
            <a:off x="3990975" y="1688306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梦想启航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3990975" y="1935956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3524250" y="2245519"/>
            <a:ext cx="35242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038"/>
              </a:lnSpc>
              <a:buNone/>
            </a:pPr>
            <a:r>
              <a:rPr lang="en-US" sz="1875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875" dirty="0"/>
          </a:p>
        </p:txBody>
      </p:sp>
      <p:sp>
        <p:nvSpPr>
          <p:cNvPr id="13" name="Text 10"/>
          <p:cNvSpPr/>
          <p:nvPr/>
        </p:nvSpPr>
        <p:spPr>
          <a:xfrm>
            <a:off x="3990975" y="2316956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责任与担当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3990975" y="2564606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3524250" y="2874169"/>
            <a:ext cx="35242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038"/>
              </a:lnSpc>
              <a:buNone/>
            </a:pPr>
            <a:r>
              <a:rPr lang="en-US" sz="1875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04</a:t>
            </a:r>
            <a:endParaRPr lang="en-US" sz="1875" dirty="0"/>
          </a:p>
        </p:txBody>
      </p:sp>
      <p:sp>
        <p:nvSpPr>
          <p:cNvPr id="16" name="Text 13"/>
          <p:cNvSpPr/>
          <p:nvPr/>
        </p:nvSpPr>
        <p:spPr>
          <a:xfrm>
            <a:off x="3990975" y="2945606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创新与实践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3990975" y="3193256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3524250" y="3502819"/>
            <a:ext cx="35242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038"/>
              </a:lnSpc>
              <a:buNone/>
            </a:pPr>
            <a:r>
              <a:rPr lang="en-US" sz="1875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05</a:t>
            </a:r>
            <a:endParaRPr lang="en-US" sz="1875" dirty="0"/>
          </a:p>
        </p:txBody>
      </p:sp>
      <p:sp>
        <p:nvSpPr>
          <p:cNvPr id="19" name="Text 16"/>
          <p:cNvSpPr/>
          <p:nvPr/>
        </p:nvSpPr>
        <p:spPr>
          <a:xfrm>
            <a:off x="3990975" y="3574256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团结合作，共创辉煌</a:t>
            </a:r>
            <a:endParaRPr lang="en-US" sz="1200" dirty="0"/>
          </a:p>
        </p:txBody>
      </p:sp>
      <p:sp>
        <p:nvSpPr>
          <p:cNvPr id="20" name="Text 17"/>
          <p:cNvSpPr/>
          <p:nvPr/>
        </p:nvSpPr>
        <p:spPr>
          <a:xfrm>
            <a:off x="3990975" y="3821906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314700"/>
            <a:ext cx="47625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回顾与展望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2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成长与收获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1190625" y="2095500"/>
            <a:ext cx="476250" cy="4762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71500" y="2686050"/>
            <a:ext cx="1714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学习成果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571500" y="2933700"/>
            <a:ext cx="17145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回顾过去一年，我们取得了显著的学习进步，掌握了新知识，技能得到提升。</a:t>
            </a:r>
            <a:endParaRPr lang="en-US" sz="10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3286125" y="2095500"/>
            <a:ext cx="476250" cy="47625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667000" y="2686050"/>
            <a:ext cx="1714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生活经历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2667000" y="2933700"/>
            <a:ext cx="17145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不仅在学业上，我们在课外活动中也积累了宝贵的生活经验，增强了团队协作能力。</a:t>
            </a:r>
            <a:endParaRPr lang="en-US" sz="10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5381625" y="2095500"/>
            <a:ext cx="476250" cy="47625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4762500" y="2686050"/>
            <a:ext cx="1714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班级成就</a:t>
            </a:r>
            <a:endParaRPr lang="en-US" sz="1200" dirty="0"/>
          </a:p>
        </p:txBody>
      </p:sp>
      <p:sp>
        <p:nvSpPr>
          <p:cNvPr id="14" name="Text 8"/>
          <p:cNvSpPr/>
          <p:nvPr/>
        </p:nvSpPr>
        <p:spPr>
          <a:xfrm>
            <a:off x="4762500" y="2933700"/>
            <a:ext cx="17145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班级整体表现优异，多次获得校内外奖项，展现了我们的集体荣誉感和团队精神。</a:t>
            </a:r>
            <a:endParaRPr lang="en-US" sz="105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7477125" y="2095500"/>
            <a:ext cx="476250" cy="47625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858000" y="2686050"/>
            <a:ext cx="1714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反思不足</a:t>
            </a:r>
            <a:endParaRPr lang="en-US" sz="1200" dirty="0"/>
          </a:p>
        </p:txBody>
      </p:sp>
      <p:sp>
        <p:nvSpPr>
          <p:cNvPr id="17" name="Text 10"/>
          <p:cNvSpPr/>
          <p:nvPr/>
        </p:nvSpPr>
        <p:spPr>
          <a:xfrm>
            <a:off x="6858000" y="2933700"/>
            <a:ext cx="17145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同时，我们也认识到存在的问题，如时间管理、沟通技巧等，这些都是未来改进的方向。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目标与计划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6" name="Text 3"/>
          <p:cNvSpPr/>
          <p:nvPr/>
        </p:nvSpPr>
        <p:spPr>
          <a:xfrm>
            <a:off x="571500" y="2095500"/>
            <a:ext cx="1714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设定个人目标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71500" y="2343150"/>
            <a:ext cx="1714500" cy="1047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每位同学明确个人发展目标，涵盖学业、技能及兴趣，确保目标具体、可衡量、可达成、相关性强、时限明确。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2667000" y="2095500"/>
            <a:ext cx="1714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班级目标共识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2667000" y="2343150"/>
            <a:ext cx="17145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集体讨论并确定班级共同追求，如提升团队协作能力、增强班级荣誉感，确保目标反映全体成员意愿。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4762500" y="2095500"/>
            <a:ext cx="1714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制定实施计划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4762500" y="2343150"/>
            <a:ext cx="17145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针对每个目标，制定详细行动计划，包括短期任务与长期规划，确保每一步都有明确的时间表和责任人。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6858000" y="2095500"/>
            <a:ext cx="1714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定期评估调整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6858000" y="2343150"/>
            <a:ext cx="1714500" cy="8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设立固定时间点检查目标进度，根据实际情况调整计划，保持目标的灵活性与适应性，确保持续进步。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314700"/>
            <a:ext cx="47625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梦想启航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2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133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85750"/>
            <a:ext cx="80010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个人梦想与职业规划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742950"/>
            <a:ext cx="8001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2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20395" b="20395"/>
          <a:stretch/>
        </p:blipFill>
        <p:spPr>
          <a:xfrm>
            <a:off x="571500" y="1990725"/>
            <a:ext cx="2413000" cy="14287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71500" y="3609975"/>
            <a:ext cx="2413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梦想的力量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571500" y="3857625"/>
            <a:ext cx="24130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每个人心中都有一个梦想，它是前进的动力，指引我们不断探索未知，挑战自我，成就非凡人生。</a:t>
            </a:r>
            <a:endParaRPr lang="en-US" sz="10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20395" b="20395"/>
          <a:stretch/>
        </p:blipFill>
        <p:spPr>
          <a:xfrm>
            <a:off x="3365500" y="1990725"/>
            <a:ext cx="2413000" cy="142875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3365500" y="3609975"/>
            <a:ext cx="2413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职业规划蓝图</a:t>
            </a:r>
            <a:endParaRPr lang="en-US" sz="1200" dirty="0"/>
          </a:p>
        </p:txBody>
      </p:sp>
      <p:sp>
        <p:nvSpPr>
          <p:cNvPr id="11" name="Text 6"/>
          <p:cNvSpPr/>
          <p:nvPr/>
        </p:nvSpPr>
        <p:spPr>
          <a:xfrm>
            <a:off x="3365500" y="3857625"/>
            <a:ext cx="24130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明确职业目标，规划职业生涯，了解行业趋势，提升专业技能，为实现梦想打下坚实基础。</a:t>
            </a:r>
            <a:endParaRPr lang="en-US" sz="10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20395" b="20395"/>
          <a:stretch/>
        </p:blipFill>
        <p:spPr>
          <a:xfrm>
            <a:off x="6159500" y="1990725"/>
            <a:ext cx="2413000" cy="142875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159500" y="3609975"/>
            <a:ext cx="24130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行动与支持</a:t>
            </a:r>
            <a:endParaRPr lang="en-US" sz="1200" dirty="0"/>
          </a:p>
        </p:txBody>
      </p:sp>
      <p:sp>
        <p:nvSpPr>
          <p:cNvPr id="14" name="Text 8"/>
          <p:cNvSpPr/>
          <p:nvPr/>
        </p:nvSpPr>
        <p:spPr>
          <a:xfrm>
            <a:off x="6159500" y="3857625"/>
            <a:ext cx="2413000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设定短期与长期目标，制定实施计划，寻求家人朋友的支持，勇敢迈出第一步，让梦想照进现实。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rcRect l="12500" r="12500" t="0" b="0"/>
          <a:stretch/>
        </p:blipFill>
        <p:spPr>
          <a:xfrm>
            <a:off x="5286375" y="0"/>
            <a:ext cx="3857625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285750"/>
            <a:ext cx="40386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实现梦想的路径与方法</a:t>
            </a:r>
            <a:endParaRPr lang="en-US" sz="2250" dirty="0"/>
          </a:p>
        </p:txBody>
      </p:sp>
      <p:sp>
        <p:nvSpPr>
          <p:cNvPr id="6" name="Text 2"/>
          <p:cNvSpPr/>
          <p:nvPr/>
        </p:nvSpPr>
        <p:spPr>
          <a:xfrm>
            <a:off x="571500" y="742950"/>
            <a:ext cx="40386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200" dirty="0"/>
          </a:p>
        </p:txBody>
      </p:sp>
      <p:sp>
        <p:nvSpPr>
          <p:cNvPr id="7" name="Text 3"/>
          <p:cNvSpPr/>
          <p:nvPr/>
        </p:nvSpPr>
        <p:spPr>
          <a:xfrm>
            <a:off x="571500" y="952500"/>
            <a:ext cx="1881187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571500" y="1281113"/>
            <a:ext cx="1881187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制定行动计划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571500" y="1528763"/>
            <a:ext cx="1881187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明确目标，分解为小步骤，设定时间表，持续追踪进度。</a:t>
            </a: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2833688" y="952500"/>
            <a:ext cx="1881187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833688" y="1281113"/>
            <a:ext cx="1881187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学习成功经验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2833688" y="1528763"/>
            <a:ext cx="1881187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研究成功人士的故事，吸取他们的智慧和教训，应用到自己的梦想追求中。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571500" y="2347913"/>
            <a:ext cx="1881187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200" dirty="0"/>
          </a:p>
        </p:txBody>
      </p:sp>
      <p:sp>
        <p:nvSpPr>
          <p:cNvPr id="14" name="Text 10"/>
          <p:cNvSpPr/>
          <p:nvPr/>
        </p:nvSpPr>
        <p:spPr>
          <a:xfrm>
            <a:off x="571500" y="2676525"/>
            <a:ext cx="1881187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培养坚韧精神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571500" y="2924175"/>
            <a:ext cx="1881187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面对挑战和失败时保持乐观，坚持不懈，将挫折视为成长的机会。</a:t>
            </a: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2833688" y="2347913"/>
            <a:ext cx="1881187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04</a:t>
            </a:r>
            <a:endParaRPr lang="en-US" sz="1200" dirty="0"/>
          </a:p>
        </p:txBody>
      </p:sp>
      <p:sp>
        <p:nvSpPr>
          <p:cNvPr id="17" name="Text 13"/>
          <p:cNvSpPr/>
          <p:nvPr/>
        </p:nvSpPr>
        <p:spPr>
          <a:xfrm>
            <a:off x="2833688" y="2676525"/>
            <a:ext cx="1881187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寻求支持网络</a:t>
            </a:r>
            <a:endParaRPr lang="en-US" sz="1200" dirty="0"/>
          </a:p>
        </p:txBody>
      </p:sp>
      <p:sp>
        <p:nvSpPr>
          <p:cNvPr id="18" name="Text 14"/>
          <p:cNvSpPr/>
          <p:nvPr/>
        </p:nvSpPr>
        <p:spPr>
          <a:xfrm>
            <a:off x="2833688" y="2924175"/>
            <a:ext cx="1881187" cy="6286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050" dirty="0">
                <a:solidFill>
                  <a:srgbClr val="66666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建立一个支持系统，包括导师、朋友和家人，他们可以提供指导、鼓励和资源。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3314700"/>
            <a:ext cx="47625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000000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责任与担当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571500" y="4157662"/>
            <a:ext cx="4762500" cy="14288"/>
          </a:xfrm>
          <a:prstGeom prst="rect">
            <a:avLst/>
          </a:prstGeom>
          <a:solidFill>
            <a:srgbClr val="000000">
              <a:alpha val="30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4362450"/>
            <a:ext cx="4762500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5419725" y="3009900"/>
            <a:ext cx="3729038" cy="28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2500"/>
              </a:lnSpc>
              <a:buNone/>
            </a:pPr>
            <a:r>
              <a:rPr lang="en-US" sz="22500" b="1" dirty="0">
                <a:solidFill>
                  <a:srgbClr val="01A04E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2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2024-11-12T15:57:44Z</dcterms:created>
  <dcterms:modified xsi:type="dcterms:W3CDTF">2024-11-12T15:57:44Z</dcterms:modified>
</cp:coreProperties>
</file>